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5"/>
  </p:notesMasterIdLst>
  <p:sldIdLst>
    <p:sldId id="467" r:id="rId5"/>
    <p:sldId id="468" r:id="rId6"/>
    <p:sldId id="469" r:id="rId7"/>
    <p:sldId id="474" r:id="rId8"/>
    <p:sldId id="481" r:id="rId9"/>
    <p:sldId id="482" r:id="rId10"/>
    <p:sldId id="483" r:id="rId11"/>
    <p:sldId id="484" r:id="rId12"/>
    <p:sldId id="485" r:id="rId13"/>
    <p:sldId id="486" r:id="rId14"/>
    <p:sldId id="487" r:id="rId15"/>
    <p:sldId id="488" r:id="rId16"/>
    <p:sldId id="489" r:id="rId17"/>
    <p:sldId id="490" r:id="rId18"/>
    <p:sldId id="508" r:id="rId19"/>
    <p:sldId id="491" r:id="rId20"/>
    <p:sldId id="475" r:id="rId21"/>
    <p:sldId id="471" r:id="rId22"/>
    <p:sldId id="493" r:id="rId23"/>
    <p:sldId id="494" r:id="rId24"/>
    <p:sldId id="495" r:id="rId25"/>
    <p:sldId id="498" r:id="rId26"/>
    <p:sldId id="496" r:id="rId27"/>
    <p:sldId id="497" r:id="rId28"/>
    <p:sldId id="499" r:id="rId29"/>
    <p:sldId id="258" r:id="rId30"/>
    <p:sldId id="478" r:id="rId31"/>
    <p:sldId id="479" r:id="rId32"/>
    <p:sldId id="408" r:id="rId33"/>
    <p:sldId id="470" r:id="rId34"/>
    <p:sldId id="501" r:id="rId35"/>
    <p:sldId id="502" r:id="rId36"/>
    <p:sldId id="503" r:id="rId37"/>
    <p:sldId id="504" r:id="rId38"/>
    <p:sldId id="505" r:id="rId39"/>
    <p:sldId id="506" r:id="rId40"/>
    <p:sldId id="507" r:id="rId41"/>
    <p:sldId id="509" r:id="rId42"/>
    <p:sldId id="477" r:id="rId43"/>
    <p:sldId id="480"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BPreplay" panose="02000503000000020004" charset="0"/>
      <p:regular r:id="rId50"/>
      <p:bold r:id="rId51"/>
      <p:italic r:id="rId52"/>
      <p:boldItalic r:id="rId53"/>
    </p:embeddedFont>
    <p:embeddedFont>
      <p:font typeface="Arial Rounded MT Bold" panose="020F0704030504030204" pitchFamily="3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CC3300"/>
    <a:srgbClr val="AF423F"/>
    <a:srgbClr val="C15653"/>
    <a:srgbClr val="005A9E"/>
    <a:srgbClr val="F79646"/>
    <a:srgbClr val="4BACC6"/>
    <a:srgbClr val="9F8AB8"/>
    <a:srgbClr val="7D619F"/>
    <a:srgbClr val="749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2" autoAdjust="0"/>
    <p:restoredTop sz="94186" autoAdjust="0"/>
  </p:normalViewPr>
  <p:slideViewPr>
    <p:cSldViewPr>
      <p:cViewPr varScale="1">
        <p:scale>
          <a:sx n="63" d="100"/>
          <a:sy n="63" d="100"/>
        </p:scale>
        <p:origin x="139" y="4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017555-3521-4F08-910A-2F1676A900E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B2CFB81-2AD8-443A-A21B-2615168F9CED}">
      <dgm:prSet phldrT="[Text]" custT="1"/>
      <dgm:spPr>
        <a:solidFill>
          <a:srgbClr val="F79646"/>
        </a:solidFill>
      </dgm:spPr>
      <dgm:t>
        <a:bodyPr/>
        <a:lstStyle/>
        <a:p>
          <a:pPr>
            <a:lnSpc>
              <a:spcPts val="2500"/>
            </a:lnSpc>
            <a:spcAft>
              <a:spcPts val="0"/>
            </a:spcAft>
          </a:pPr>
          <a:r>
            <a:rPr lang="en-US" sz="3000" dirty="0" smtClean="0"/>
            <a:t>Video</a:t>
          </a:r>
        </a:p>
        <a:p>
          <a:pPr>
            <a:lnSpc>
              <a:spcPts val="2000"/>
            </a:lnSpc>
            <a:spcAft>
              <a:spcPts val="0"/>
            </a:spcAft>
          </a:pPr>
          <a:r>
            <a:rPr lang="en-US" sz="1800" dirty="0" smtClean="0"/>
            <a:t>(Watch it!)</a:t>
          </a:r>
          <a:endParaRPr lang="en-US" sz="1800" dirty="0"/>
        </a:p>
      </dgm:t>
    </dgm:pt>
    <dgm:pt modelId="{E557EF4C-39B9-4A4C-BF6B-B462FED0E5D7}" type="parTrans" cxnId="{32C004DA-2EC7-4796-AE89-B5C21F94E93D}">
      <dgm:prSet/>
      <dgm:spPr/>
      <dgm:t>
        <a:bodyPr/>
        <a:lstStyle/>
        <a:p>
          <a:endParaRPr lang="en-US"/>
        </a:p>
      </dgm:t>
    </dgm:pt>
    <dgm:pt modelId="{8819B42D-F7B9-46B9-B7C6-5B83C7BF0E78}" type="sibTrans" cxnId="{32C004DA-2EC7-4796-AE89-B5C21F94E93D}">
      <dgm:prSet/>
      <dgm:spPr/>
      <dgm:t>
        <a:bodyPr/>
        <a:lstStyle/>
        <a:p>
          <a:endParaRPr lang="en-US"/>
        </a:p>
      </dgm:t>
    </dgm:pt>
    <dgm:pt modelId="{CA78C450-B725-4E3D-B506-2BFF6DE75F29}">
      <dgm:prSet phldrT="[Text]" custT="1"/>
      <dgm:spPr/>
      <dgm:t>
        <a:bodyPr/>
        <a:lstStyle/>
        <a:p>
          <a:pPr>
            <a:lnSpc>
              <a:spcPts val="2500"/>
            </a:lnSpc>
            <a:spcAft>
              <a:spcPts val="0"/>
            </a:spcAft>
          </a:pPr>
          <a:r>
            <a:rPr lang="en-US" sz="3000" dirty="0" smtClean="0"/>
            <a:t>Slides</a:t>
          </a:r>
        </a:p>
        <a:p>
          <a:pPr>
            <a:lnSpc>
              <a:spcPts val="2000"/>
            </a:lnSpc>
            <a:spcAft>
              <a:spcPts val="0"/>
            </a:spcAft>
          </a:pPr>
          <a:r>
            <a:rPr lang="en-US" sz="1800" dirty="0" smtClean="0"/>
            <a:t>(Study it!)</a:t>
          </a:r>
          <a:endParaRPr lang="en-US" sz="1800" dirty="0"/>
        </a:p>
      </dgm:t>
    </dgm:pt>
    <dgm:pt modelId="{2E44379D-29AC-47CD-98D3-08158A7F2B2E}" type="parTrans" cxnId="{8172A659-23C7-4BFF-B7E0-CF54D76882B6}">
      <dgm:prSet/>
      <dgm:spPr/>
      <dgm:t>
        <a:bodyPr/>
        <a:lstStyle/>
        <a:p>
          <a:endParaRPr lang="en-US"/>
        </a:p>
      </dgm:t>
    </dgm:pt>
    <dgm:pt modelId="{9DB26F8A-B42B-46B3-9302-E219FA16072A}" type="sibTrans" cxnId="{8172A659-23C7-4BFF-B7E0-CF54D76882B6}">
      <dgm:prSet/>
      <dgm:spPr/>
      <dgm:t>
        <a:bodyPr/>
        <a:lstStyle/>
        <a:p>
          <a:endParaRPr lang="en-US"/>
        </a:p>
      </dgm:t>
    </dgm:pt>
    <dgm:pt modelId="{7BA971BE-E1AC-4851-AA3B-4ABB05ADE772}">
      <dgm:prSet phldrT="[Text]" custT="1"/>
      <dgm:spPr/>
      <dgm:t>
        <a:bodyPr/>
        <a:lstStyle/>
        <a:p>
          <a:pPr>
            <a:lnSpc>
              <a:spcPts val="2500"/>
            </a:lnSpc>
            <a:spcAft>
              <a:spcPts val="0"/>
            </a:spcAft>
          </a:pPr>
          <a:r>
            <a:rPr lang="en-US" sz="3000" dirty="0" smtClean="0"/>
            <a:t>Quiz</a:t>
          </a:r>
        </a:p>
        <a:p>
          <a:pPr>
            <a:lnSpc>
              <a:spcPts val="2000"/>
            </a:lnSpc>
            <a:spcAft>
              <a:spcPts val="0"/>
            </a:spcAft>
          </a:pPr>
          <a:r>
            <a:rPr lang="en-US" sz="1800" smtClean="0"/>
            <a:t>(Review </a:t>
          </a:r>
          <a:r>
            <a:rPr lang="en-US" sz="1800" dirty="0" smtClean="0"/>
            <a:t>it!)</a:t>
          </a:r>
          <a:endParaRPr lang="en-US" sz="1800" dirty="0"/>
        </a:p>
      </dgm:t>
    </dgm:pt>
    <dgm:pt modelId="{27679277-62AC-4B3A-B996-18A17CBD15F0}" type="parTrans" cxnId="{E7629CBE-67CA-4F6D-8A15-84990D026328}">
      <dgm:prSet/>
      <dgm:spPr/>
      <dgm:t>
        <a:bodyPr/>
        <a:lstStyle/>
        <a:p>
          <a:endParaRPr lang="en-US"/>
        </a:p>
      </dgm:t>
    </dgm:pt>
    <dgm:pt modelId="{802B605F-C80F-46E2-9D98-1AD06DFD6F14}" type="sibTrans" cxnId="{E7629CBE-67CA-4F6D-8A15-84990D026328}">
      <dgm:prSet/>
      <dgm:spPr/>
      <dgm:t>
        <a:bodyPr/>
        <a:lstStyle/>
        <a:p>
          <a:endParaRPr lang="en-US"/>
        </a:p>
      </dgm:t>
    </dgm:pt>
    <dgm:pt modelId="{A1986F7A-97BF-4580-8F21-BAD64108BED3}">
      <dgm:prSet phldrT="[Text]" custT="1"/>
      <dgm:spPr>
        <a:solidFill>
          <a:srgbClr val="4BACC6"/>
        </a:solidFill>
      </dgm:spPr>
      <dgm:t>
        <a:bodyPr/>
        <a:lstStyle/>
        <a:p>
          <a:pPr>
            <a:lnSpc>
              <a:spcPts val="2500"/>
            </a:lnSpc>
            <a:spcAft>
              <a:spcPts val="0"/>
            </a:spcAft>
          </a:pPr>
          <a:r>
            <a:rPr lang="en-US" sz="3000" dirty="0" smtClean="0"/>
            <a:t>Exercise</a:t>
          </a:r>
        </a:p>
        <a:p>
          <a:pPr>
            <a:lnSpc>
              <a:spcPts val="2000"/>
            </a:lnSpc>
            <a:spcAft>
              <a:spcPts val="0"/>
            </a:spcAft>
          </a:pPr>
          <a:r>
            <a:rPr lang="en-US" sz="1800" dirty="0" smtClean="0"/>
            <a:t>(Master it!)</a:t>
          </a:r>
          <a:endParaRPr lang="en-US" sz="1800" dirty="0"/>
        </a:p>
      </dgm:t>
    </dgm:pt>
    <dgm:pt modelId="{5BAF01DA-E207-4ADE-AF43-B976A0A73C57}" type="parTrans" cxnId="{BA3AA690-E006-425D-BAC4-2F0BEFD97B26}">
      <dgm:prSet/>
      <dgm:spPr/>
      <dgm:t>
        <a:bodyPr/>
        <a:lstStyle/>
        <a:p>
          <a:endParaRPr lang="en-US"/>
        </a:p>
      </dgm:t>
    </dgm:pt>
    <dgm:pt modelId="{6DC2B2EC-AC60-4E88-8EE8-963E14E09F9D}" type="sibTrans" cxnId="{BA3AA690-E006-425D-BAC4-2F0BEFD97B26}">
      <dgm:prSet/>
      <dgm:spPr/>
      <dgm:t>
        <a:bodyPr/>
        <a:lstStyle/>
        <a:p>
          <a:endParaRPr lang="en-US"/>
        </a:p>
      </dgm:t>
    </dgm:pt>
    <dgm:pt modelId="{DDF4DC05-0D73-471A-AEB2-FA245F6BBDFB}" type="pres">
      <dgm:prSet presAssocID="{5B017555-3521-4F08-910A-2F1676A900EF}" presName="diagram" presStyleCnt="0">
        <dgm:presLayoutVars>
          <dgm:dir/>
          <dgm:resizeHandles val="exact"/>
        </dgm:presLayoutVars>
      </dgm:prSet>
      <dgm:spPr/>
      <dgm:t>
        <a:bodyPr/>
        <a:lstStyle/>
        <a:p>
          <a:endParaRPr lang="en-US"/>
        </a:p>
      </dgm:t>
    </dgm:pt>
    <dgm:pt modelId="{385B6840-8566-450D-8FD7-9DA251F6DAE5}" type="pres">
      <dgm:prSet presAssocID="{0B2CFB81-2AD8-443A-A21B-2615168F9CED}" presName="node" presStyleLbl="node1" presStyleIdx="0" presStyleCnt="4" custScaleX="230607" custScaleY="192436">
        <dgm:presLayoutVars>
          <dgm:bulletEnabled val="1"/>
        </dgm:presLayoutVars>
      </dgm:prSet>
      <dgm:spPr>
        <a:prstGeom prst="roundRect">
          <a:avLst/>
        </a:prstGeom>
      </dgm:spPr>
      <dgm:t>
        <a:bodyPr/>
        <a:lstStyle/>
        <a:p>
          <a:endParaRPr lang="en-US"/>
        </a:p>
      </dgm:t>
    </dgm:pt>
    <dgm:pt modelId="{EBBEEDC8-715C-4C3A-83CF-3DA3BDF38C37}" type="pres">
      <dgm:prSet presAssocID="{8819B42D-F7B9-46B9-B7C6-5B83C7BF0E78}" presName="sibTrans" presStyleCnt="0"/>
      <dgm:spPr/>
    </dgm:pt>
    <dgm:pt modelId="{E73C0FFE-E4E6-410B-BA92-97BD0011FA21}" type="pres">
      <dgm:prSet presAssocID="{CA78C450-B725-4E3D-B506-2BFF6DE75F29}" presName="node" presStyleLbl="node1" presStyleIdx="1" presStyleCnt="4" custScaleX="230607" custScaleY="192436">
        <dgm:presLayoutVars>
          <dgm:bulletEnabled val="1"/>
        </dgm:presLayoutVars>
      </dgm:prSet>
      <dgm:spPr>
        <a:prstGeom prst="roundRect">
          <a:avLst/>
        </a:prstGeom>
      </dgm:spPr>
      <dgm:t>
        <a:bodyPr/>
        <a:lstStyle/>
        <a:p>
          <a:endParaRPr lang="en-US"/>
        </a:p>
      </dgm:t>
    </dgm:pt>
    <dgm:pt modelId="{BF1D79B2-C5A6-4115-B1B1-18F4EA3DA66F}" type="pres">
      <dgm:prSet presAssocID="{9DB26F8A-B42B-46B3-9302-E219FA16072A}" presName="sibTrans" presStyleCnt="0"/>
      <dgm:spPr/>
    </dgm:pt>
    <dgm:pt modelId="{BE7D1507-03F2-4E9D-A31A-E00DC6615ED6}" type="pres">
      <dgm:prSet presAssocID="{7BA971BE-E1AC-4851-AA3B-4ABB05ADE772}" presName="node" presStyleLbl="node1" presStyleIdx="2" presStyleCnt="4" custScaleX="230607" custScaleY="192436">
        <dgm:presLayoutVars>
          <dgm:bulletEnabled val="1"/>
        </dgm:presLayoutVars>
      </dgm:prSet>
      <dgm:spPr>
        <a:prstGeom prst="roundRect">
          <a:avLst/>
        </a:prstGeom>
      </dgm:spPr>
      <dgm:t>
        <a:bodyPr/>
        <a:lstStyle/>
        <a:p>
          <a:endParaRPr lang="en-US"/>
        </a:p>
      </dgm:t>
    </dgm:pt>
    <dgm:pt modelId="{6E8AEB7E-F18A-4360-B59F-7B37CA400226}" type="pres">
      <dgm:prSet presAssocID="{802B605F-C80F-46E2-9D98-1AD06DFD6F14}" presName="sibTrans" presStyleCnt="0"/>
      <dgm:spPr/>
    </dgm:pt>
    <dgm:pt modelId="{DC8A6DE5-EBC4-40E7-906C-C3BEA4BC558F}" type="pres">
      <dgm:prSet presAssocID="{A1986F7A-97BF-4580-8F21-BAD64108BED3}" presName="node" presStyleLbl="node1" presStyleIdx="3" presStyleCnt="4" custScaleX="230607" custScaleY="192436">
        <dgm:presLayoutVars>
          <dgm:bulletEnabled val="1"/>
        </dgm:presLayoutVars>
      </dgm:prSet>
      <dgm:spPr>
        <a:prstGeom prst="roundRect">
          <a:avLst/>
        </a:prstGeom>
      </dgm:spPr>
      <dgm:t>
        <a:bodyPr/>
        <a:lstStyle/>
        <a:p>
          <a:endParaRPr lang="en-US"/>
        </a:p>
      </dgm:t>
    </dgm:pt>
  </dgm:ptLst>
  <dgm:cxnLst>
    <dgm:cxn modelId="{84A9465F-C0FF-4116-B2E2-D527E2A9B734}" type="presOf" srcId="{7BA971BE-E1AC-4851-AA3B-4ABB05ADE772}" destId="{BE7D1507-03F2-4E9D-A31A-E00DC6615ED6}" srcOrd="0" destOrd="0" presId="urn:microsoft.com/office/officeart/2005/8/layout/default"/>
    <dgm:cxn modelId="{C1B74D20-8250-4F37-A234-D4A4A6EFAA88}" type="presOf" srcId="{5B017555-3521-4F08-910A-2F1676A900EF}" destId="{DDF4DC05-0D73-471A-AEB2-FA245F6BBDFB}" srcOrd="0" destOrd="0" presId="urn:microsoft.com/office/officeart/2005/8/layout/default"/>
    <dgm:cxn modelId="{E7629CBE-67CA-4F6D-8A15-84990D026328}" srcId="{5B017555-3521-4F08-910A-2F1676A900EF}" destId="{7BA971BE-E1AC-4851-AA3B-4ABB05ADE772}" srcOrd="2" destOrd="0" parTransId="{27679277-62AC-4B3A-B996-18A17CBD15F0}" sibTransId="{802B605F-C80F-46E2-9D98-1AD06DFD6F14}"/>
    <dgm:cxn modelId="{BF5C47F2-4ABD-44B5-B3B0-6F32871E472B}" type="presOf" srcId="{CA78C450-B725-4E3D-B506-2BFF6DE75F29}" destId="{E73C0FFE-E4E6-410B-BA92-97BD0011FA21}" srcOrd="0" destOrd="0" presId="urn:microsoft.com/office/officeart/2005/8/layout/default"/>
    <dgm:cxn modelId="{BA3AA690-E006-425D-BAC4-2F0BEFD97B26}" srcId="{5B017555-3521-4F08-910A-2F1676A900EF}" destId="{A1986F7A-97BF-4580-8F21-BAD64108BED3}" srcOrd="3" destOrd="0" parTransId="{5BAF01DA-E207-4ADE-AF43-B976A0A73C57}" sibTransId="{6DC2B2EC-AC60-4E88-8EE8-963E14E09F9D}"/>
    <dgm:cxn modelId="{32C004DA-2EC7-4796-AE89-B5C21F94E93D}" srcId="{5B017555-3521-4F08-910A-2F1676A900EF}" destId="{0B2CFB81-2AD8-443A-A21B-2615168F9CED}" srcOrd="0" destOrd="0" parTransId="{E557EF4C-39B9-4A4C-BF6B-B462FED0E5D7}" sibTransId="{8819B42D-F7B9-46B9-B7C6-5B83C7BF0E78}"/>
    <dgm:cxn modelId="{F610F913-F7D8-4CB0-BF11-8BA635473D6C}" type="presOf" srcId="{0B2CFB81-2AD8-443A-A21B-2615168F9CED}" destId="{385B6840-8566-450D-8FD7-9DA251F6DAE5}" srcOrd="0" destOrd="0" presId="urn:microsoft.com/office/officeart/2005/8/layout/default"/>
    <dgm:cxn modelId="{8172A659-23C7-4BFF-B7E0-CF54D76882B6}" srcId="{5B017555-3521-4F08-910A-2F1676A900EF}" destId="{CA78C450-B725-4E3D-B506-2BFF6DE75F29}" srcOrd="1" destOrd="0" parTransId="{2E44379D-29AC-47CD-98D3-08158A7F2B2E}" sibTransId="{9DB26F8A-B42B-46B3-9302-E219FA16072A}"/>
    <dgm:cxn modelId="{EF6779EC-C019-4AA4-A10D-546BDDEF499C}" type="presOf" srcId="{A1986F7A-97BF-4580-8F21-BAD64108BED3}" destId="{DC8A6DE5-EBC4-40E7-906C-C3BEA4BC558F}" srcOrd="0" destOrd="0" presId="urn:microsoft.com/office/officeart/2005/8/layout/default"/>
    <dgm:cxn modelId="{439B4BDB-20BA-4025-ADBA-4CE79CA20135}" type="presParOf" srcId="{DDF4DC05-0D73-471A-AEB2-FA245F6BBDFB}" destId="{385B6840-8566-450D-8FD7-9DA251F6DAE5}" srcOrd="0" destOrd="0" presId="urn:microsoft.com/office/officeart/2005/8/layout/default"/>
    <dgm:cxn modelId="{3BFA8C20-6DB4-4AF4-BC32-ABB9B8AB11D6}" type="presParOf" srcId="{DDF4DC05-0D73-471A-AEB2-FA245F6BBDFB}" destId="{EBBEEDC8-715C-4C3A-83CF-3DA3BDF38C37}" srcOrd="1" destOrd="0" presId="urn:microsoft.com/office/officeart/2005/8/layout/default"/>
    <dgm:cxn modelId="{7C913E2E-6869-433A-900F-868E8B835BE8}" type="presParOf" srcId="{DDF4DC05-0D73-471A-AEB2-FA245F6BBDFB}" destId="{E73C0FFE-E4E6-410B-BA92-97BD0011FA21}" srcOrd="2" destOrd="0" presId="urn:microsoft.com/office/officeart/2005/8/layout/default"/>
    <dgm:cxn modelId="{98D90DA0-50EE-4CA7-B615-1DDFF2741E44}" type="presParOf" srcId="{DDF4DC05-0D73-471A-AEB2-FA245F6BBDFB}" destId="{BF1D79B2-C5A6-4115-B1B1-18F4EA3DA66F}" srcOrd="3" destOrd="0" presId="urn:microsoft.com/office/officeart/2005/8/layout/default"/>
    <dgm:cxn modelId="{4E4D9024-0D79-443E-BBCC-28CA24824BED}" type="presParOf" srcId="{DDF4DC05-0D73-471A-AEB2-FA245F6BBDFB}" destId="{BE7D1507-03F2-4E9D-A31A-E00DC6615ED6}" srcOrd="4" destOrd="0" presId="urn:microsoft.com/office/officeart/2005/8/layout/default"/>
    <dgm:cxn modelId="{1CD71E98-7F34-4ADC-8337-45169CF4CA68}" type="presParOf" srcId="{DDF4DC05-0D73-471A-AEB2-FA245F6BBDFB}" destId="{6E8AEB7E-F18A-4360-B59F-7B37CA400226}" srcOrd="5" destOrd="0" presId="urn:microsoft.com/office/officeart/2005/8/layout/default"/>
    <dgm:cxn modelId="{42507D84-C20D-42A0-BCC5-3102A61D1E25}" type="presParOf" srcId="{DDF4DC05-0D73-471A-AEB2-FA245F6BBDFB}" destId="{DC8A6DE5-EBC4-40E7-906C-C3BEA4BC558F}"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17555-3521-4F08-910A-2F1676A900E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B2CFB81-2AD8-443A-A21B-2615168F9CED}">
      <dgm:prSet phldrT="[Text]" custT="1"/>
      <dgm:spPr>
        <a:solidFill>
          <a:srgbClr val="F79646"/>
        </a:solidFill>
      </dgm:spPr>
      <dgm:t>
        <a:bodyPr/>
        <a:lstStyle/>
        <a:p>
          <a:pPr>
            <a:lnSpc>
              <a:spcPts val="2500"/>
            </a:lnSpc>
            <a:spcAft>
              <a:spcPts val="0"/>
            </a:spcAft>
          </a:pPr>
          <a:r>
            <a:rPr lang="en-US" sz="3000" dirty="0" smtClean="0"/>
            <a:t>Video</a:t>
          </a:r>
        </a:p>
        <a:p>
          <a:pPr>
            <a:lnSpc>
              <a:spcPts val="2000"/>
            </a:lnSpc>
            <a:spcAft>
              <a:spcPts val="0"/>
            </a:spcAft>
          </a:pPr>
          <a:r>
            <a:rPr lang="en-US" sz="1800" dirty="0" smtClean="0"/>
            <a:t>(Watch it!)</a:t>
          </a:r>
          <a:endParaRPr lang="en-US" sz="1800" dirty="0"/>
        </a:p>
      </dgm:t>
    </dgm:pt>
    <dgm:pt modelId="{E557EF4C-39B9-4A4C-BF6B-B462FED0E5D7}" type="parTrans" cxnId="{32C004DA-2EC7-4796-AE89-B5C21F94E93D}">
      <dgm:prSet/>
      <dgm:spPr/>
      <dgm:t>
        <a:bodyPr/>
        <a:lstStyle/>
        <a:p>
          <a:endParaRPr lang="en-US"/>
        </a:p>
      </dgm:t>
    </dgm:pt>
    <dgm:pt modelId="{8819B42D-F7B9-46B9-B7C6-5B83C7BF0E78}" type="sibTrans" cxnId="{32C004DA-2EC7-4796-AE89-B5C21F94E93D}">
      <dgm:prSet/>
      <dgm:spPr/>
      <dgm:t>
        <a:bodyPr/>
        <a:lstStyle/>
        <a:p>
          <a:endParaRPr lang="en-US"/>
        </a:p>
      </dgm:t>
    </dgm:pt>
    <dgm:pt modelId="{CA78C450-B725-4E3D-B506-2BFF6DE75F29}">
      <dgm:prSet phldrT="[Text]" custT="1"/>
      <dgm:spPr/>
      <dgm:t>
        <a:bodyPr/>
        <a:lstStyle/>
        <a:p>
          <a:pPr>
            <a:lnSpc>
              <a:spcPts val="2500"/>
            </a:lnSpc>
            <a:spcAft>
              <a:spcPts val="0"/>
            </a:spcAft>
          </a:pPr>
          <a:r>
            <a:rPr lang="en-US" sz="3000" dirty="0" smtClean="0"/>
            <a:t>Slides</a:t>
          </a:r>
        </a:p>
        <a:p>
          <a:pPr>
            <a:lnSpc>
              <a:spcPts val="2000"/>
            </a:lnSpc>
            <a:spcAft>
              <a:spcPts val="0"/>
            </a:spcAft>
          </a:pPr>
          <a:r>
            <a:rPr lang="en-US" sz="1800" dirty="0" smtClean="0"/>
            <a:t>(Study it!)</a:t>
          </a:r>
          <a:endParaRPr lang="en-US" sz="1800" dirty="0"/>
        </a:p>
      </dgm:t>
    </dgm:pt>
    <dgm:pt modelId="{2E44379D-29AC-47CD-98D3-08158A7F2B2E}" type="parTrans" cxnId="{8172A659-23C7-4BFF-B7E0-CF54D76882B6}">
      <dgm:prSet/>
      <dgm:spPr/>
      <dgm:t>
        <a:bodyPr/>
        <a:lstStyle/>
        <a:p>
          <a:endParaRPr lang="en-US"/>
        </a:p>
      </dgm:t>
    </dgm:pt>
    <dgm:pt modelId="{9DB26F8A-B42B-46B3-9302-E219FA16072A}" type="sibTrans" cxnId="{8172A659-23C7-4BFF-B7E0-CF54D76882B6}">
      <dgm:prSet/>
      <dgm:spPr/>
      <dgm:t>
        <a:bodyPr/>
        <a:lstStyle/>
        <a:p>
          <a:endParaRPr lang="en-US"/>
        </a:p>
      </dgm:t>
    </dgm:pt>
    <dgm:pt modelId="{7BA971BE-E1AC-4851-AA3B-4ABB05ADE772}">
      <dgm:prSet phldrT="[Text]" custT="1"/>
      <dgm:spPr/>
      <dgm:t>
        <a:bodyPr/>
        <a:lstStyle/>
        <a:p>
          <a:pPr>
            <a:lnSpc>
              <a:spcPts val="2500"/>
            </a:lnSpc>
            <a:spcAft>
              <a:spcPts val="0"/>
            </a:spcAft>
          </a:pPr>
          <a:r>
            <a:rPr lang="en-US" sz="3000" dirty="0" smtClean="0"/>
            <a:t>Quiz</a:t>
          </a:r>
        </a:p>
        <a:p>
          <a:pPr>
            <a:lnSpc>
              <a:spcPts val="2000"/>
            </a:lnSpc>
            <a:spcAft>
              <a:spcPts val="0"/>
            </a:spcAft>
          </a:pPr>
          <a:r>
            <a:rPr lang="en-US" sz="1800" smtClean="0"/>
            <a:t>(Review </a:t>
          </a:r>
          <a:r>
            <a:rPr lang="en-US" sz="1800" dirty="0" smtClean="0"/>
            <a:t>it!)</a:t>
          </a:r>
          <a:endParaRPr lang="en-US" sz="1800" dirty="0"/>
        </a:p>
      </dgm:t>
    </dgm:pt>
    <dgm:pt modelId="{27679277-62AC-4B3A-B996-18A17CBD15F0}" type="parTrans" cxnId="{E7629CBE-67CA-4F6D-8A15-84990D026328}">
      <dgm:prSet/>
      <dgm:spPr/>
      <dgm:t>
        <a:bodyPr/>
        <a:lstStyle/>
        <a:p>
          <a:endParaRPr lang="en-US"/>
        </a:p>
      </dgm:t>
    </dgm:pt>
    <dgm:pt modelId="{802B605F-C80F-46E2-9D98-1AD06DFD6F14}" type="sibTrans" cxnId="{E7629CBE-67CA-4F6D-8A15-84990D026328}">
      <dgm:prSet/>
      <dgm:spPr/>
      <dgm:t>
        <a:bodyPr/>
        <a:lstStyle/>
        <a:p>
          <a:endParaRPr lang="en-US"/>
        </a:p>
      </dgm:t>
    </dgm:pt>
    <dgm:pt modelId="{A1986F7A-97BF-4580-8F21-BAD64108BED3}">
      <dgm:prSet phldrT="[Text]" custT="1"/>
      <dgm:spPr>
        <a:solidFill>
          <a:srgbClr val="4BACC6"/>
        </a:solidFill>
      </dgm:spPr>
      <dgm:t>
        <a:bodyPr/>
        <a:lstStyle/>
        <a:p>
          <a:pPr>
            <a:lnSpc>
              <a:spcPts val="2500"/>
            </a:lnSpc>
            <a:spcAft>
              <a:spcPts val="0"/>
            </a:spcAft>
          </a:pPr>
          <a:r>
            <a:rPr lang="en-US" sz="3000" dirty="0" smtClean="0"/>
            <a:t>Exercise</a:t>
          </a:r>
        </a:p>
        <a:p>
          <a:pPr>
            <a:lnSpc>
              <a:spcPts val="2000"/>
            </a:lnSpc>
            <a:spcAft>
              <a:spcPts val="0"/>
            </a:spcAft>
          </a:pPr>
          <a:r>
            <a:rPr lang="en-US" sz="1800" dirty="0" smtClean="0"/>
            <a:t>(Master it!)</a:t>
          </a:r>
          <a:endParaRPr lang="en-US" sz="1800" dirty="0"/>
        </a:p>
      </dgm:t>
    </dgm:pt>
    <dgm:pt modelId="{5BAF01DA-E207-4ADE-AF43-B976A0A73C57}" type="parTrans" cxnId="{BA3AA690-E006-425D-BAC4-2F0BEFD97B26}">
      <dgm:prSet/>
      <dgm:spPr/>
      <dgm:t>
        <a:bodyPr/>
        <a:lstStyle/>
        <a:p>
          <a:endParaRPr lang="en-US"/>
        </a:p>
      </dgm:t>
    </dgm:pt>
    <dgm:pt modelId="{6DC2B2EC-AC60-4E88-8EE8-963E14E09F9D}" type="sibTrans" cxnId="{BA3AA690-E006-425D-BAC4-2F0BEFD97B26}">
      <dgm:prSet/>
      <dgm:spPr/>
      <dgm:t>
        <a:bodyPr/>
        <a:lstStyle/>
        <a:p>
          <a:endParaRPr lang="en-US"/>
        </a:p>
      </dgm:t>
    </dgm:pt>
    <dgm:pt modelId="{DDF4DC05-0D73-471A-AEB2-FA245F6BBDFB}" type="pres">
      <dgm:prSet presAssocID="{5B017555-3521-4F08-910A-2F1676A900EF}" presName="diagram" presStyleCnt="0">
        <dgm:presLayoutVars>
          <dgm:dir/>
          <dgm:resizeHandles val="exact"/>
        </dgm:presLayoutVars>
      </dgm:prSet>
      <dgm:spPr/>
      <dgm:t>
        <a:bodyPr/>
        <a:lstStyle/>
        <a:p>
          <a:endParaRPr lang="en-US"/>
        </a:p>
      </dgm:t>
    </dgm:pt>
    <dgm:pt modelId="{385B6840-8566-450D-8FD7-9DA251F6DAE5}" type="pres">
      <dgm:prSet presAssocID="{0B2CFB81-2AD8-443A-A21B-2615168F9CED}" presName="node" presStyleLbl="node1" presStyleIdx="0" presStyleCnt="4" custScaleX="230607" custScaleY="192436">
        <dgm:presLayoutVars>
          <dgm:bulletEnabled val="1"/>
        </dgm:presLayoutVars>
      </dgm:prSet>
      <dgm:spPr>
        <a:prstGeom prst="roundRect">
          <a:avLst/>
        </a:prstGeom>
      </dgm:spPr>
      <dgm:t>
        <a:bodyPr/>
        <a:lstStyle/>
        <a:p>
          <a:endParaRPr lang="en-US"/>
        </a:p>
      </dgm:t>
    </dgm:pt>
    <dgm:pt modelId="{EBBEEDC8-715C-4C3A-83CF-3DA3BDF38C37}" type="pres">
      <dgm:prSet presAssocID="{8819B42D-F7B9-46B9-B7C6-5B83C7BF0E78}" presName="sibTrans" presStyleCnt="0"/>
      <dgm:spPr/>
    </dgm:pt>
    <dgm:pt modelId="{E73C0FFE-E4E6-410B-BA92-97BD0011FA21}" type="pres">
      <dgm:prSet presAssocID="{CA78C450-B725-4E3D-B506-2BFF6DE75F29}" presName="node" presStyleLbl="node1" presStyleIdx="1" presStyleCnt="4" custScaleX="230607" custScaleY="192436">
        <dgm:presLayoutVars>
          <dgm:bulletEnabled val="1"/>
        </dgm:presLayoutVars>
      </dgm:prSet>
      <dgm:spPr>
        <a:prstGeom prst="roundRect">
          <a:avLst/>
        </a:prstGeom>
      </dgm:spPr>
      <dgm:t>
        <a:bodyPr/>
        <a:lstStyle/>
        <a:p>
          <a:endParaRPr lang="en-US"/>
        </a:p>
      </dgm:t>
    </dgm:pt>
    <dgm:pt modelId="{BF1D79B2-C5A6-4115-B1B1-18F4EA3DA66F}" type="pres">
      <dgm:prSet presAssocID="{9DB26F8A-B42B-46B3-9302-E219FA16072A}" presName="sibTrans" presStyleCnt="0"/>
      <dgm:spPr/>
    </dgm:pt>
    <dgm:pt modelId="{BE7D1507-03F2-4E9D-A31A-E00DC6615ED6}" type="pres">
      <dgm:prSet presAssocID="{7BA971BE-E1AC-4851-AA3B-4ABB05ADE772}" presName="node" presStyleLbl="node1" presStyleIdx="2" presStyleCnt="4" custScaleX="230607" custScaleY="192436">
        <dgm:presLayoutVars>
          <dgm:bulletEnabled val="1"/>
        </dgm:presLayoutVars>
      </dgm:prSet>
      <dgm:spPr>
        <a:prstGeom prst="roundRect">
          <a:avLst/>
        </a:prstGeom>
      </dgm:spPr>
      <dgm:t>
        <a:bodyPr/>
        <a:lstStyle/>
        <a:p>
          <a:endParaRPr lang="en-US"/>
        </a:p>
      </dgm:t>
    </dgm:pt>
    <dgm:pt modelId="{6E8AEB7E-F18A-4360-B59F-7B37CA400226}" type="pres">
      <dgm:prSet presAssocID="{802B605F-C80F-46E2-9D98-1AD06DFD6F14}" presName="sibTrans" presStyleCnt="0"/>
      <dgm:spPr/>
    </dgm:pt>
    <dgm:pt modelId="{DC8A6DE5-EBC4-40E7-906C-C3BEA4BC558F}" type="pres">
      <dgm:prSet presAssocID="{A1986F7A-97BF-4580-8F21-BAD64108BED3}" presName="node" presStyleLbl="node1" presStyleIdx="3" presStyleCnt="4" custScaleX="230607" custScaleY="192436">
        <dgm:presLayoutVars>
          <dgm:bulletEnabled val="1"/>
        </dgm:presLayoutVars>
      </dgm:prSet>
      <dgm:spPr>
        <a:prstGeom prst="roundRect">
          <a:avLst/>
        </a:prstGeom>
      </dgm:spPr>
      <dgm:t>
        <a:bodyPr/>
        <a:lstStyle/>
        <a:p>
          <a:endParaRPr lang="en-US"/>
        </a:p>
      </dgm:t>
    </dgm:pt>
  </dgm:ptLst>
  <dgm:cxnLst>
    <dgm:cxn modelId="{84A9465F-C0FF-4116-B2E2-D527E2A9B734}" type="presOf" srcId="{7BA971BE-E1AC-4851-AA3B-4ABB05ADE772}" destId="{BE7D1507-03F2-4E9D-A31A-E00DC6615ED6}" srcOrd="0" destOrd="0" presId="urn:microsoft.com/office/officeart/2005/8/layout/default"/>
    <dgm:cxn modelId="{C1B74D20-8250-4F37-A234-D4A4A6EFAA88}" type="presOf" srcId="{5B017555-3521-4F08-910A-2F1676A900EF}" destId="{DDF4DC05-0D73-471A-AEB2-FA245F6BBDFB}" srcOrd="0" destOrd="0" presId="urn:microsoft.com/office/officeart/2005/8/layout/default"/>
    <dgm:cxn modelId="{E7629CBE-67CA-4F6D-8A15-84990D026328}" srcId="{5B017555-3521-4F08-910A-2F1676A900EF}" destId="{7BA971BE-E1AC-4851-AA3B-4ABB05ADE772}" srcOrd="2" destOrd="0" parTransId="{27679277-62AC-4B3A-B996-18A17CBD15F0}" sibTransId="{802B605F-C80F-46E2-9D98-1AD06DFD6F14}"/>
    <dgm:cxn modelId="{BF5C47F2-4ABD-44B5-B3B0-6F32871E472B}" type="presOf" srcId="{CA78C450-B725-4E3D-B506-2BFF6DE75F29}" destId="{E73C0FFE-E4E6-410B-BA92-97BD0011FA21}" srcOrd="0" destOrd="0" presId="urn:microsoft.com/office/officeart/2005/8/layout/default"/>
    <dgm:cxn modelId="{BA3AA690-E006-425D-BAC4-2F0BEFD97B26}" srcId="{5B017555-3521-4F08-910A-2F1676A900EF}" destId="{A1986F7A-97BF-4580-8F21-BAD64108BED3}" srcOrd="3" destOrd="0" parTransId="{5BAF01DA-E207-4ADE-AF43-B976A0A73C57}" sibTransId="{6DC2B2EC-AC60-4E88-8EE8-963E14E09F9D}"/>
    <dgm:cxn modelId="{32C004DA-2EC7-4796-AE89-B5C21F94E93D}" srcId="{5B017555-3521-4F08-910A-2F1676A900EF}" destId="{0B2CFB81-2AD8-443A-A21B-2615168F9CED}" srcOrd="0" destOrd="0" parTransId="{E557EF4C-39B9-4A4C-BF6B-B462FED0E5D7}" sibTransId="{8819B42D-F7B9-46B9-B7C6-5B83C7BF0E78}"/>
    <dgm:cxn modelId="{F610F913-F7D8-4CB0-BF11-8BA635473D6C}" type="presOf" srcId="{0B2CFB81-2AD8-443A-A21B-2615168F9CED}" destId="{385B6840-8566-450D-8FD7-9DA251F6DAE5}" srcOrd="0" destOrd="0" presId="urn:microsoft.com/office/officeart/2005/8/layout/default"/>
    <dgm:cxn modelId="{8172A659-23C7-4BFF-B7E0-CF54D76882B6}" srcId="{5B017555-3521-4F08-910A-2F1676A900EF}" destId="{CA78C450-B725-4E3D-B506-2BFF6DE75F29}" srcOrd="1" destOrd="0" parTransId="{2E44379D-29AC-47CD-98D3-08158A7F2B2E}" sibTransId="{9DB26F8A-B42B-46B3-9302-E219FA16072A}"/>
    <dgm:cxn modelId="{EF6779EC-C019-4AA4-A10D-546BDDEF499C}" type="presOf" srcId="{A1986F7A-97BF-4580-8F21-BAD64108BED3}" destId="{DC8A6DE5-EBC4-40E7-906C-C3BEA4BC558F}" srcOrd="0" destOrd="0" presId="urn:microsoft.com/office/officeart/2005/8/layout/default"/>
    <dgm:cxn modelId="{439B4BDB-20BA-4025-ADBA-4CE79CA20135}" type="presParOf" srcId="{DDF4DC05-0D73-471A-AEB2-FA245F6BBDFB}" destId="{385B6840-8566-450D-8FD7-9DA251F6DAE5}" srcOrd="0" destOrd="0" presId="urn:microsoft.com/office/officeart/2005/8/layout/default"/>
    <dgm:cxn modelId="{3BFA8C20-6DB4-4AF4-BC32-ABB9B8AB11D6}" type="presParOf" srcId="{DDF4DC05-0D73-471A-AEB2-FA245F6BBDFB}" destId="{EBBEEDC8-715C-4C3A-83CF-3DA3BDF38C37}" srcOrd="1" destOrd="0" presId="urn:microsoft.com/office/officeart/2005/8/layout/default"/>
    <dgm:cxn modelId="{7C913E2E-6869-433A-900F-868E8B835BE8}" type="presParOf" srcId="{DDF4DC05-0D73-471A-AEB2-FA245F6BBDFB}" destId="{E73C0FFE-E4E6-410B-BA92-97BD0011FA21}" srcOrd="2" destOrd="0" presId="urn:microsoft.com/office/officeart/2005/8/layout/default"/>
    <dgm:cxn modelId="{98D90DA0-50EE-4CA7-B615-1DDFF2741E44}" type="presParOf" srcId="{DDF4DC05-0D73-471A-AEB2-FA245F6BBDFB}" destId="{BF1D79B2-C5A6-4115-B1B1-18F4EA3DA66F}" srcOrd="3" destOrd="0" presId="urn:microsoft.com/office/officeart/2005/8/layout/default"/>
    <dgm:cxn modelId="{4E4D9024-0D79-443E-BBCC-28CA24824BED}" type="presParOf" srcId="{DDF4DC05-0D73-471A-AEB2-FA245F6BBDFB}" destId="{BE7D1507-03F2-4E9D-A31A-E00DC6615ED6}" srcOrd="4" destOrd="0" presId="urn:microsoft.com/office/officeart/2005/8/layout/default"/>
    <dgm:cxn modelId="{1CD71E98-7F34-4ADC-8337-45169CF4CA68}" type="presParOf" srcId="{DDF4DC05-0D73-471A-AEB2-FA245F6BBDFB}" destId="{6E8AEB7E-F18A-4360-B59F-7B37CA400226}" srcOrd="5" destOrd="0" presId="urn:microsoft.com/office/officeart/2005/8/layout/default"/>
    <dgm:cxn modelId="{42507D84-C20D-42A0-BCC5-3102A61D1E25}" type="presParOf" srcId="{DDF4DC05-0D73-471A-AEB2-FA245F6BBDFB}" destId="{DC8A6DE5-EBC4-40E7-906C-C3BEA4BC558F}"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017555-3521-4F08-910A-2F1676A900E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B2CFB81-2AD8-443A-A21B-2615168F9CED}">
      <dgm:prSet phldrT="[Text]" custT="1"/>
      <dgm:spPr>
        <a:solidFill>
          <a:srgbClr val="F79646"/>
        </a:solidFill>
      </dgm:spPr>
      <dgm:t>
        <a:bodyPr/>
        <a:lstStyle/>
        <a:p>
          <a:pPr>
            <a:lnSpc>
              <a:spcPts val="2500"/>
            </a:lnSpc>
            <a:spcAft>
              <a:spcPts val="0"/>
            </a:spcAft>
          </a:pPr>
          <a:r>
            <a:rPr lang="en-US" sz="3000" dirty="0" smtClean="0"/>
            <a:t>Video</a:t>
          </a:r>
        </a:p>
        <a:p>
          <a:pPr>
            <a:lnSpc>
              <a:spcPts val="2000"/>
            </a:lnSpc>
            <a:spcAft>
              <a:spcPts val="0"/>
            </a:spcAft>
          </a:pPr>
          <a:r>
            <a:rPr lang="en-US" sz="1800" dirty="0" smtClean="0"/>
            <a:t>(Watch it!)</a:t>
          </a:r>
          <a:endParaRPr lang="en-US" sz="1800" dirty="0"/>
        </a:p>
      </dgm:t>
    </dgm:pt>
    <dgm:pt modelId="{E557EF4C-39B9-4A4C-BF6B-B462FED0E5D7}" type="parTrans" cxnId="{32C004DA-2EC7-4796-AE89-B5C21F94E93D}">
      <dgm:prSet/>
      <dgm:spPr/>
      <dgm:t>
        <a:bodyPr/>
        <a:lstStyle/>
        <a:p>
          <a:endParaRPr lang="en-US"/>
        </a:p>
      </dgm:t>
    </dgm:pt>
    <dgm:pt modelId="{8819B42D-F7B9-46B9-B7C6-5B83C7BF0E78}" type="sibTrans" cxnId="{32C004DA-2EC7-4796-AE89-B5C21F94E93D}">
      <dgm:prSet/>
      <dgm:spPr/>
      <dgm:t>
        <a:bodyPr/>
        <a:lstStyle/>
        <a:p>
          <a:endParaRPr lang="en-US"/>
        </a:p>
      </dgm:t>
    </dgm:pt>
    <dgm:pt modelId="{CA78C450-B725-4E3D-B506-2BFF6DE75F29}">
      <dgm:prSet phldrT="[Text]" custT="1"/>
      <dgm:spPr/>
      <dgm:t>
        <a:bodyPr/>
        <a:lstStyle/>
        <a:p>
          <a:pPr>
            <a:lnSpc>
              <a:spcPts val="2500"/>
            </a:lnSpc>
            <a:spcAft>
              <a:spcPts val="0"/>
            </a:spcAft>
          </a:pPr>
          <a:r>
            <a:rPr lang="en-US" sz="3000" dirty="0" smtClean="0"/>
            <a:t>Slides</a:t>
          </a:r>
        </a:p>
        <a:p>
          <a:pPr>
            <a:lnSpc>
              <a:spcPts val="2000"/>
            </a:lnSpc>
            <a:spcAft>
              <a:spcPts val="0"/>
            </a:spcAft>
          </a:pPr>
          <a:r>
            <a:rPr lang="en-US" sz="1800" dirty="0" smtClean="0"/>
            <a:t>(Study it!)</a:t>
          </a:r>
          <a:endParaRPr lang="en-US" sz="1800" dirty="0"/>
        </a:p>
      </dgm:t>
    </dgm:pt>
    <dgm:pt modelId="{2E44379D-29AC-47CD-98D3-08158A7F2B2E}" type="parTrans" cxnId="{8172A659-23C7-4BFF-B7E0-CF54D76882B6}">
      <dgm:prSet/>
      <dgm:spPr/>
      <dgm:t>
        <a:bodyPr/>
        <a:lstStyle/>
        <a:p>
          <a:endParaRPr lang="en-US"/>
        </a:p>
      </dgm:t>
    </dgm:pt>
    <dgm:pt modelId="{9DB26F8A-B42B-46B3-9302-E219FA16072A}" type="sibTrans" cxnId="{8172A659-23C7-4BFF-B7E0-CF54D76882B6}">
      <dgm:prSet/>
      <dgm:spPr/>
      <dgm:t>
        <a:bodyPr/>
        <a:lstStyle/>
        <a:p>
          <a:endParaRPr lang="en-US"/>
        </a:p>
      </dgm:t>
    </dgm:pt>
    <dgm:pt modelId="{7BA971BE-E1AC-4851-AA3B-4ABB05ADE772}">
      <dgm:prSet phldrT="[Text]" custT="1"/>
      <dgm:spPr/>
      <dgm:t>
        <a:bodyPr/>
        <a:lstStyle/>
        <a:p>
          <a:pPr>
            <a:lnSpc>
              <a:spcPts val="2500"/>
            </a:lnSpc>
            <a:spcAft>
              <a:spcPts val="0"/>
            </a:spcAft>
          </a:pPr>
          <a:r>
            <a:rPr lang="en-US" sz="3000" dirty="0" smtClean="0"/>
            <a:t>Quiz</a:t>
          </a:r>
        </a:p>
        <a:p>
          <a:pPr>
            <a:lnSpc>
              <a:spcPts val="2000"/>
            </a:lnSpc>
            <a:spcAft>
              <a:spcPts val="0"/>
            </a:spcAft>
          </a:pPr>
          <a:r>
            <a:rPr lang="en-US" sz="1800" smtClean="0"/>
            <a:t>(Review </a:t>
          </a:r>
          <a:r>
            <a:rPr lang="en-US" sz="1800" dirty="0" smtClean="0"/>
            <a:t>it!)</a:t>
          </a:r>
          <a:endParaRPr lang="en-US" sz="1800" dirty="0"/>
        </a:p>
      </dgm:t>
    </dgm:pt>
    <dgm:pt modelId="{27679277-62AC-4B3A-B996-18A17CBD15F0}" type="parTrans" cxnId="{E7629CBE-67CA-4F6D-8A15-84990D026328}">
      <dgm:prSet/>
      <dgm:spPr/>
      <dgm:t>
        <a:bodyPr/>
        <a:lstStyle/>
        <a:p>
          <a:endParaRPr lang="en-US"/>
        </a:p>
      </dgm:t>
    </dgm:pt>
    <dgm:pt modelId="{802B605F-C80F-46E2-9D98-1AD06DFD6F14}" type="sibTrans" cxnId="{E7629CBE-67CA-4F6D-8A15-84990D026328}">
      <dgm:prSet/>
      <dgm:spPr/>
      <dgm:t>
        <a:bodyPr/>
        <a:lstStyle/>
        <a:p>
          <a:endParaRPr lang="en-US"/>
        </a:p>
      </dgm:t>
    </dgm:pt>
    <dgm:pt modelId="{A1986F7A-97BF-4580-8F21-BAD64108BED3}">
      <dgm:prSet phldrT="[Text]" custT="1"/>
      <dgm:spPr>
        <a:solidFill>
          <a:srgbClr val="4BACC6"/>
        </a:solidFill>
      </dgm:spPr>
      <dgm:t>
        <a:bodyPr/>
        <a:lstStyle/>
        <a:p>
          <a:pPr>
            <a:lnSpc>
              <a:spcPts val="2500"/>
            </a:lnSpc>
            <a:spcAft>
              <a:spcPts val="0"/>
            </a:spcAft>
          </a:pPr>
          <a:r>
            <a:rPr lang="en-US" sz="3000" dirty="0" smtClean="0"/>
            <a:t>Exercise</a:t>
          </a:r>
        </a:p>
        <a:p>
          <a:pPr>
            <a:lnSpc>
              <a:spcPts val="2000"/>
            </a:lnSpc>
            <a:spcAft>
              <a:spcPts val="0"/>
            </a:spcAft>
          </a:pPr>
          <a:r>
            <a:rPr lang="en-US" sz="1800" dirty="0" smtClean="0"/>
            <a:t>(Master it!)</a:t>
          </a:r>
          <a:endParaRPr lang="en-US" sz="1800" dirty="0"/>
        </a:p>
      </dgm:t>
    </dgm:pt>
    <dgm:pt modelId="{5BAF01DA-E207-4ADE-AF43-B976A0A73C57}" type="parTrans" cxnId="{BA3AA690-E006-425D-BAC4-2F0BEFD97B26}">
      <dgm:prSet/>
      <dgm:spPr/>
      <dgm:t>
        <a:bodyPr/>
        <a:lstStyle/>
        <a:p>
          <a:endParaRPr lang="en-US"/>
        </a:p>
      </dgm:t>
    </dgm:pt>
    <dgm:pt modelId="{6DC2B2EC-AC60-4E88-8EE8-963E14E09F9D}" type="sibTrans" cxnId="{BA3AA690-E006-425D-BAC4-2F0BEFD97B26}">
      <dgm:prSet/>
      <dgm:spPr/>
      <dgm:t>
        <a:bodyPr/>
        <a:lstStyle/>
        <a:p>
          <a:endParaRPr lang="en-US"/>
        </a:p>
      </dgm:t>
    </dgm:pt>
    <dgm:pt modelId="{DDF4DC05-0D73-471A-AEB2-FA245F6BBDFB}" type="pres">
      <dgm:prSet presAssocID="{5B017555-3521-4F08-910A-2F1676A900EF}" presName="diagram" presStyleCnt="0">
        <dgm:presLayoutVars>
          <dgm:dir/>
          <dgm:resizeHandles val="exact"/>
        </dgm:presLayoutVars>
      </dgm:prSet>
      <dgm:spPr/>
      <dgm:t>
        <a:bodyPr/>
        <a:lstStyle/>
        <a:p>
          <a:endParaRPr lang="en-US"/>
        </a:p>
      </dgm:t>
    </dgm:pt>
    <dgm:pt modelId="{385B6840-8566-450D-8FD7-9DA251F6DAE5}" type="pres">
      <dgm:prSet presAssocID="{0B2CFB81-2AD8-443A-A21B-2615168F9CED}" presName="node" presStyleLbl="node1" presStyleIdx="0" presStyleCnt="4" custScaleX="230607" custScaleY="192436">
        <dgm:presLayoutVars>
          <dgm:bulletEnabled val="1"/>
        </dgm:presLayoutVars>
      </dgm:prSet>
      <dgm:spPr>
        <a:prstGeom prst="roundRect">
          <a:avLst/>
        </a:prstGeom>
      </dgm:spPr>
      <dgm:t>
        <a:bodyPr/>
        <a:lstStyle/>
        <a:p>
          <a:endParaRPr lang="en-US"/>
        </a:p>
      </dgm:t>
    </dgm:pt>
    <dgm:pt modelId="{EBBEEDC8-715C-4C3A-83CF-3DA3BDF38C37}" type="pres">
      <dgm:prSet presAssocID="{8819B42D-F7B9-46B9-B7C6-5B83C7BF0E78}" presName="sibTrans" presStyleCnt="0"/>
      <dgm:spPr/>
    </dgm:pt>
    <dgm:pt modelId="{E73C0FFE-E4E6-410B-BA92-97BD0011FA21}" type="pres">
      <dgm:prSet presAssocID="{CA78C450-B725-4E3D-B506-2BFF6DE75F29}" presName="node" presStyleLbl="node1" presStyleIdx="1" presStyleCnt="4" custScaleX="230607" custScaleY="192436">
        <dgm:presLayoutVars>
          <dgm:bulletEnabled val="1"/>
        </dgm:presLayoutVars>
      </dgm:prSet>
      <dgm:spPr>
        <a:prstGeom prst="roundRect">
          <a:avLst/>
        </a:prstGeom>
      </dgm:spPr>
      <dgm:t>
        <a:bodyPr/>
        <a:lstStyle/>
        <a:p>
          <a:endParaRPr lang="en-US"/>
        </a:p>
      </dgm:t>
    </dgm:pt>
    <dgm:pt modelId="{BF1D79B2-C5A6-4115-B1B1-18F4EA3DA66F}" type="pres">
      <dgm:prSet presAssocID="{9DB26F8A-B42B-46B3-9302-E219FA16072A}" presName="sibTrans" presStyleCnt="0"/>
      <dgm:spPr/>
    </dgm:pt>
    <dgm:pt modelId="{BE7D1507-03F2-4E9D-A31A-E00DC6615ED6}" type="pres">
      <dgm:prSet presAssocID="{7BA971BE-E1AC-4851-AA3B-4ABB05ADE772}" presName="node" presStyleLbl="node1" presStyleIdx="2" presStyleCnt="4" custScaleX="230607" custScaleY="192436">
        <dgm:presLayoutVars>
          <dgm:bulletEnabled val="1"/>
        </dgm:presLayoutVars>
      </dgm:prSet>
      <dgm:spPr>
        <a:prstGeom prst="roundRect">
          <a:avLst/>
        </a:prstGeom>
      </dgm:spPr>
      <dgm:t>
        <a:bodyPr/>
        <a:lstStyle/>
        <a:p>
          <a:endParaRPr lang="en-US"/>
        </a:p>
      </dgm:t>
    </dgm:pt>
    <dgm:pt modelId="{6E8AEB7E-F18A-4360-B59F-7B37CA400226}" type="pres">
      <dgm:prSet presAssocID="{802B605F-C80F-46E2-9D98-1AD06DFD6F14}" presName="sibTrans" presStyleCnt="0"/>
      <dgm:spPr/>
    </dgm:pt>
    <dgm:pt modelId="{DC8A6DE5-EBC4-40E7-906C-C3BEA4BC558F}" type="pres">
      <dgm:prSet presAssocID="{A1986F7A-97BF-4580-8F21-BAD64108BED3}" presName="node" presStyleLbl="node1" presStyleIdx="3" presStyleCnt="4" custScaleX="230607" custScaleY="192436">
        <dgm:presLayoutVars>
          <dgm:bulletEnabled val="1"/>
        </dgm:presLayoutVars>
      </dgm:prSet>
      <dgm:spPr>
        <a:prstGeom prst="roundRect">
          <a:avLst/>
        </a:prstGeom>
      </dgm:spPr>
      <dgm:t>
        <a:bodyPr/>
        <a:lstStyle/>
        <a:p>
          <a:endParaRPr lang="en-US"/>
        </a:p>
      </dgm:t>
    </dgm:pt>
  </dgm:ptLst>
  <dgm:cxnLst>
    <dgm:cxn modelId="{84A9465F-C0FF-4116-B2E2-D527E2A9B734}" type="presOf" srcId="{7BA971BE-E1AC-4851-AA3B-4ABB05ADE772}" destId="{BE7D1507-03F2-4E9D-A31A-E00DC6615ED6}" srcOrd="0" destOrd="0" presId="urn:microsoft.com/office/officeart/2005/8/layout/default"/>
    <dgm:cxn modelId="{C1B74D20-8250-4F37-A234-D4A4A6EFAA88}" type="presOf" srcId="{5B017555-3521-4F08-910A-2F1676A900EF}" destId="{DDF4DC05-0D73-471A-AEB2-FA245F6BBDFB}" srcOrd="0" destOrd="0" presId="urn:microsoft.com/office/officeart/2005/8/layout/default"/>
    <dgm:cxn modelId="{E7629CBE-67CA-4F6D-8A15-84990D026328}" srcId="{5B017555-3521-4F08-910A-2F1676A900EF}" destId="{7BA971BE-E1AC-4851-AA3B-4ABB05ADE772}" srcOrd="2" destOrd="0" parTransId="{27679277-62AC-4B3A-B996-18A17CBD15F0}" sibTransId="{802B605F-C80F-46E2-9D98-1AD06DFD6F14}"/>
    <dgm:cxn modelId="{BF5C47F2-4ABD-44B5-B3B0-6F32871E472B}" type="presOf" srcId="{CA78C450-B725-4E3D-B506-2BFF6DE75F29}" destId="{E73C0FFE-E4E6-410B-BA92-97BD0011FA21}" srcOrd="0" destOrd="0" presId="urn:microsoft.com/office/officeart/2005/8/layout/default"/>
    <dgm:cxn modelId="{BA3AA690-E006-425D-BAC4-2F0BEFD97B26}" srcId="{5B017555-3521-4F08-910A-2F1676A900EF}" destId="{A1986F7A-97BF-4580-8F21-BAD64108BED3}" srcOrd="3" destOrd="0" parTransId="{5BAF01DA-E207-4ADE-AF43-B976A0A73C57}" sibTransId="{6DC2B2EC-AC60-4E88-8EE8-963E14E09F9D}"/>
    <dgm:cxn modelId="{32C004DA-2EC7-4796-AE89-B5C21F94E93D}" srcId="{5B017555-3521-4F08-910A-2F1676A900EF}" destId="{0B2CFB81-2AD8-443A-A21B-2615168F9CED}" srcOrd="0" destOrd="0" parTransId="{E557EF4C-39B9-4A4C-BF6B-B462FED0E5D7}" sibTransId="{8819B42D-F7B9-46B9-B7C6-5B83C7BF0E78}"/>
    <dgm:cxn modelId="{F610F913-F7D8-4CB0-BF11-8BA635473D6C}" type="presOf" srcId="{0B2CFB81-2AD8-443A-A21B-2615168F9CED}" destId="{385B6840-8566-450D-8FD7-9DA251F6DAE5}" srcOrd="0" destOrd="0" presId="urn:microsoft.com/office/officeart/2005/8/layout/default"/>
    <dgm:cxn modelId="{8172A659-23C7-4BFF-B7E0-CF54D76882B6}" srcId="{5B017555-3521-4F08-910A-2F1676A900EF}" destId="{CA78C450-B725-4E3D-B506-2BFF6DE75F29}" srcOrd="1" destOrd="0" parTransId="{2E44379D-29AC-47CD-98D3-08158A7F2B2E}" sibTransId="{9DB26F8A-B42B-46B3-9302-E219FA16072A}"/>
    <dgm:cxn modelId="{EF6779EC-C019-4AA4-A10D-546BDDEF499C}" type="presOf" srcId="{A1986F7A-97BF-4580-8F21-BAD64108BED3}" destId="{DC8A6DE5-EBC4-40E7-906C-C3BEA4BC558F}" srcOrd="0" destOrd="0" presId="urn:microsoft.com/office/officeart/2005/8/layout/default"/>
    <dgm:cxn modelId="{439B4BDB-20BA-4025-ADBA-4CE79CA20135}" type="presParOf" srcId="{DDF4DC05-0D73-471A-AEB2-FA245F6BBDFB}" destId="{385B6840-8566-450D-8FD7-9DA251F6DAE5}" srcOrd="0" destOrd="0" presId="urn:microsoft.com/office/officeart/2005/8/layout/default"/>
    <dgm:cxn modelId="{3BFA8C20-6DB4-4AF4-BC32-ABB9B8AB11D6}" type="presParOf" srcId="{DDF4DC05-0D73-471A-AEB2-FA245F6BBDFB}" destId="{EBBEEDC8-715C-4C3A-83CF-3DA3BDF38C37}" srcOrd="1" destOrd="0" presId="urn:microsoft.com/office/officeart/2005/8/layout/default"/>
    <dgm:cxn modelId="{7C913E2E-6869-433A-900F-868E8B835BE8}" type="presParOf" srcId="{DDF4DC05-0D73-471A-AEB2-FA245F6BBDFB}" destId="{E73C0FFE-E4E6-410B-BA92-97BD0011FA21}" srcOrd="2" destOrd="0" presId="urn:microsoft.com/office/officeart/2005/8/layout/default"/>
    <dgm:cxn modelId="{98D90DA0-50EE-4CA7-B615-1DDFF2741E44}" type="presParOf" srcId="{DDF4DC05-0D73-471A-AEB2-FA245F6BBDFB}" destId="{BF1D79B2-C5A6-4115-B1B1-18F4EA3DA66F}" srcOrd="3" destOrd="0" presId="urn:microsoft.com/office/officeart/2005/8/layout/default"/>
    <dgm:cxn modelId="{4E4D9024-0D79-443E-BBCC-28CA24824BED}" type="presParOf" srcId="{DDF4DC05-0D73-471A-AEB2-FA245F6BBDFB}" destId="{BE7D1507-03F2-4E9D-A31A-E00DC6615ED6}" srcOrd="4" destOrd="0" presId="urn:microsoft.com/office/officeart/2005/8/layout/default"/>
    <dgm:cxn modelId="{1CD71E98-7F34-4ADC-8337-45169CF4CA68}" type="presParOf" srcId="{DDF4DC05-0D73-471A-AEB2-FA245F6BBDFB}" destId="{6E8AEB7E-F18A-4360-B59F-7B37CA400226}" srcOrd="5" destOrd="0" presId="urn:microsoft.com/office/officeart/2005/8/layout/default"/>
    <dgm:cxn modelId="{42507D84-C20D-42A0-BCC5-3102A61D1E25}" type="presParOf" srcId="{DDF4DC05-0D73-471A-AEB2-FA245F6BBDFB}" destId="{DC8A6DE5-EBC4-40E7-906C-C3BEA4BC558F}"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B6840-8566-450D-8FD7-9DA251F6DAE5}">
      <dsp:nvSpPr>
        <dsp:cNvPr id="0" name=""/>
        <dsp:cNvSpPr/>
      </dsp:nvSpPr>
      <dsp:spPr>
        <a:xfrm>
          <a:off x="515" y="329683"/>
          <a:ext cx="1826295" cy="914400"/>
        </a:xfrm>
        <a:prstGeom prst="roundRect">
          <a:avLst/>
        </a:prstGeom>
        <a:solidFill>
          <a:srgbClr val="F796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Video</a:t>
          </a:r>
        </a:p>
        <a:p>
          <a:pPr lvl="0" algn="ctr" defTabSz="1333500">
            <a:lnSpc>
              <a:spcPts val="2000"/>
            </a:lnSpc>
            <a:spcBef>
              <a:spcPct val="0"/>
            </a:spcBef>
            <a:spcAft>
              <a:spcPts val="0"/>
            </a:spcAft>
          </a:pPr>
          <a:r>
            <a:rPr lang="en-US" sz="1800" kern="1200" dirty="0" smtClean="0"/>
            <a:t>(Watch it!)</a:t>
          </a:r>
          <a:endParaRPr lang="en-US" sz="1800" kern="1200" dirty="0"/>
        </a:p>
      </dsp:txBody>
      <dsp:txXfrm>
        <a:off x="45152" y="374320"/>
        <a:ext cx="1737021" cy="825126"/>
      </dsp:txXfrm>
    </dsp:sp>
    <dsp:sp modelId="{E73C0FFE-E4E6-410B-BA92-97BD0011FA21}">
      <dsp:nvSpPr>
        <dsp:cNvPr id="0" name=""/>
        <dsp:cNvSpPr/>
      </dsp:nvSpPr>
      <dsp:spPr>
        <a:xfrm>
          <a:off x="1906006" y="329683"/>
          <a:ext cx="1826295" cy="9144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Slides</a:t>
          </a:r>
        </a:p>
        <a:p>
          <a:pPr lvl="0" algn="ctr" defTabSz="1333500">
            <a:lnSpc>
              <a:spcPts val="2000"/>
            </a:lnSpc>
            <a:spcBef>
              <a:spcPct val="0"/>
            </a:spcBef>
            <a:spcAft>
              <a:spcPts val="0"/>
            </a:spcAft>
          </a:pPr>
          <a:r>
            <a:rPr lang="en-US" sz="1800" kern="1200" dirty="0" smtClean="0"/>
            <a:t>(Study it!)</a:t>
          </a:r>
          <a:endParaRPr lang="en-US" sz="1800" kern="1200" dirty="0"/>
        </a:p>
      </dsp:txBody>
      <dsp:txXfrm>
        <a:off x="1950643" y="374320"/>
        <a:ext cx="1737021" cy="825126"/>
      </dsp:txXfrm>
    </dsp:sp>
    <dsp:sp modelId="{BE7D1507-03F2-4E9D-A31A-E00DC6615ED6}">
      <dsp:nvSpPr>
        <dsp:cNvPr id="0" name=""/>
        <dsp:cNvSpPr/>
      </dsp:nvSpPr>
      <dsp:spPr>
        <a:xfrm>
          <a:off x="3811497" y="329683"/>
          <a:ext cx="1826295" cy="9144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Quiz</a:t>
          </a:r>
        </a:p>
        <a:p>
          <a:pPr lvl="0" algn="ctr" defTabSz="1333500">
            <a:lnSpc>
              <a:spcPts val="2000"/>
            </a:lnSpc>
            <a:spcBef>
              <a:spcPct val="0"/>
            </a:spcBef>
            <a:spcAft>
              <a:spcPts val="0"/>
            </a:spcAft>
          </a:pPr>
          <a:r>
            <a:rPr lang="en-US" sz="1800" kern="1200" smtClean="0"/>
            <a:t>(Review </a:t>
          </a:r>
          <a:r>
            <a:rPr lang="en-US" sz="1800" kern="1200" dirty="0" smtClean="0"/>
            <a:t>it!)</a:t>
          </a:r>
          <a:endParaRPr lang="en-US" sz="1800" kern="1200" dirty="0"/>
        </a:p>
      </dsp:txBody>
      <dsp:txXfrm>
        <a:off x="3856134" y="374320"/>
        <a:ext cx="1737021" cy="825126"/>
      </dsp:txXfrm>
    </dsp:sp>
    <dsp:sp modelId="{DC8A6DE5-EBC4-40E7-906C-C3BEA4BC558F}">
      <dsp:nvSpPr>
        <dsp:cNvPr id="0" name=""/>
        <dsp:cNvSpPr/>
      </dsp:nvSpPr>
      <dsp:spPr>
        <a:xfrm>
          <a:off x="5716988" y="329683"/>
          <a:ext cx="1826295" cy="914400"/>
        </a:xfrm>
        <a:prstGeom prst="roundRect">
          <a:avLst/>
        </a:prstGeom>
        <a:solidFill>
          <a:srgbClr val="4BACC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Exercise</a:t>
          </a:r>
        </a:p>
        <a:p>
          <a:pPr lvl="0" algn="ctr" defTabSz="1333500">
            <a:lnSpc>
              <a:spcPts val="2000"/>
            </a:lnSpc>
            <a:spcBef>
              <a:spcPct val="0"/>
            </a:spcBef>
            <a:spcAft>
              <a:spcPts val="0"/>
            </a:spcAft>
          </a:pPr>
          <a:r>
            <a:rPr lang="en-US" sz="1800" kern="1200" dirty="0" smtClean="0"/>
            <a:t>(Master it!)</a:t>
          </a:r>
          <a:endParaRPr lang="en-US" sz="1800" kern="1200" dirty="0"/>
        </a:p>
      </dsp:txBody>
      <dsp:txXfrm>
        <a:off x="5761625" y="374320"/>
        <a:ext cx="1737021" cy="825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B6840-8566-450D-8FD7-9DA251F6DAE5}">
      <dsp:nvSpPr>
        <dsp:cNvPr id="0" name=""/>
        <dsp:cNvSpPr/>
      </dsp:nvSpPr>
      <dsp:spPr>
        <a:xfrm>
          <a:off x="515" y="329683"/>
          <a:ext cx="1826295" cy="914400"/>
        </a:xfrm>
        <a:prstGeom prst="roundRect">
          <a:avLst/>
        </a:prstGeom>
        <a:solidFill>
          <a:srgbClr val="F796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Video</a:t>
          </a:r>
        </a:p>
        <a:p>
          <a:pPr lvl="0" algn="ctr" defTabSz="1333500">
            <a:lnSpc>
              <a:spcPts val="2000"/>
            </a:lnSpc>
            <a:spcBef>
              <a:spcPct val="0"/>
            </a:spcBef>
            <a:spcAft>
              <a:spcPts val="0"/>
            </a:spcAft>
          </a:pPr>
          <a:r>
            <a:rPr lang="en-US" sz="1800" kern="1200" dirty="0" smtClean="0"/>
            <a:t>(Watch it!)</a:t>
          </a:r>
          <a:endParaRPr lang="en-US" sz="1800" kern="1200" dirty="0"/>
        </a:p>
      </dsp:txBody>
      <dsp:txXfrm>
        <a:off x="45152" y="374320"/>
        <a:ext cx="1737021" cy="825126"/>
      </dsp:txXfrm>
    </dsp:sp>
    <dsp:sp modelId="{E73C0FFE-E4E6-410B-BA92-97BD0011FA21}">
      <dsp:nvSpPr>
        <dsp:cNvPr id="0" name=""/>
        <dsp:cNvSpPr/>
      </dsp:nvSpPr>
      <dsp:spPr>
        <a:xfrm>
          <a:off x="1906006" y="329683"/>
          <a:ext cx="1826295" cy="9144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Slides</a:t>
          </a:r>
        </a:p>
        <a:p>
          <a:pPr lvl="0" algn="ctr" defTabSz="1333500">
            <a:lnSpc>
              <a:spcPts val="2000"/>
            </a:lnSpc>
            <a:spcBef>
              <a:spcPct val="0"/>
            </a:spcBef>
            <a:spcAft>
              <a:spcPts val="0"/>
            </a:spcAft>
          </a:pPr>
          <a:r>
            <a:rPr lang="en-US" sz="1800" kern="1200" dirty="0" smtClean="0"/>
            <a:t>(Study it!)</a:t>
          </a:r>
          <a:endParaRPr lang="en-US" sz="1800" kern="1200" dirty="0"/>
        </a:p>
      </dsp:txBody>
      <dsp:txXfrm>
        <a:off x="1950643" y="374320"/>
        <a:ext cx="1737021" cy="825126"/>
      </dsp:txXfrm>
    </dsp:sp>
    <dsp:sp modelId="{BE7D1507-03F2-4E9D-A31A-E00DC6615ED6}">
      <dsp:nvSpPr>
        <dsp:cNvPr id="0" name=""/>
        <dsp:cNvSpPr/>
      </dsp:nvSpPr>
      <dsp:spPr>
        <a:xfrm>
          <a:off x="3811497" y="329683"/>
          <a:ext cx="1826295" cy="9144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Quiz</a:t>
          </a:r>
        </a:p>
        <a:p>
          <a:pPr lvl="0" algn="ctr" defTabSz="1333500">
            <a:lnSpc>
              <a:spcPts val="2000"/>
            </a:lnSpc>
            <a:spcBef>
              <a:spcPct val="0"/>
            </a:spcBef>
            <a:spcAft>
              <a:spcPts val="0"/>
            </a:spcAft>
          </a:pPr>
          <a:r>
            <a:rPr lang="en-US" sz="1800" kern="1200" smtClean="0"/>
            <a:t>(Review </a:t>
          </a:r>
          <a:r>
            <a:rPr lang="en-US" sz="1800" kern="1200" dirty="0" smtClean="0"/>
            <a:t>it!)</a:t>
          </a:r>
          <a:endParaRPr lang="en-US" sz="1800" kern="1200" dirty="0"/>
        </a:p>
      </dsp:txBody>
      <dsp:txXfrm>
        <a:off x="3856134" y="374320"/>
        <a:ext cx="1737021" cy="825126"/>
      </dsp:txXfrm>
    </dsp:sp>
    <dsp:sp modelId="{DC8A6DE5-EBC4-40E7-906C-C3BEA4BC558F}">
      <dsp:nvSpPr>
        <dsp:cNvPr id="0" name=""/>
        <dsp:cNvSpPr/>
      </dsp:nvSpPr>
      <dsp:spPr>
        <a:xfrm>
          <a:off x="5716988" y="329683"/>
          <a:ext cx="1826295" cy="914400"/>
        </a:xfrm>
        <a:prstGeom prst="roundRect">
          <a:avLst/>
        </a:prstGeom>
        <a:solidFill>
          <a:srgbClr val="4BACC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Exercise</a:t>
          </a:r>
        </a:p>
        <a:p>
          <a:pPr lvl="0" algn="ctr" defTabSz="1333500">
            <a:lnSpc>
              <a:spcPts val="2000"/>
            </a:lnSpc>
            <a:spcBef>
              <a:spcPct val="0"/>
            </a:spcBef>
            <a:spcAft>
              <a:spcPts val="0"/>
            </a:spcAft>
          </a:pPr>
          <a:r>
            <a:rPr lang="en-US" sz="1800" kern="1200" dirty="0" smtClean="0"/>
            <a:t>(Master it!)</a:t>
          </a:r>
          <a:endParaRPr lang="en-US" sz="1800" kern="1200" dirty="0"/>
        </a:p>
      </dsp:txBody>
      <dsp:txXfrm>
        <a:off x="5761625" y="374320"/>
        <a:ext cx="1737021" cy="825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B6840-8566-450D-8FD7-9DA251F6DAE5}">
      <dsp:nvSpPr>
        <dsp:cNvPr id="0" name=""/>
        <dsp:cNvSpPr/>
      </dsp:nvSpPr>
      <dsp:spPr>
        <a:xfrm>
          <a:off x="515" y="329683"/>
          <a:ext cx="1826295" cy="914400"/>
        </a:xfrm>
        <a:prstGeom prst="roundRect">
          <a:avLst/>
        </a:prstGeom>
        <a:solidFill>
          <a:srgbClr val="F796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Video</a:t>
          </a:r>
        </a:p>
        <a:p>
          <a:pPr lvl="0" algn="ctr" defTabSz="1333500">
            <a:lnSpc>
              <a:spcPts val="2000"/>
            </a:lnSpc>
            <a:spcBef>
              <a:spcPct val="0"/>
            </a:spcBef>
            <a:spcAft>
              <a:spcPts val="0"/>
            </a:spcAft>
          </a:pPr>
          <a:r>
            <a:rPr lang="en-US" sz="1800" kern="1200" dirty="0" smtClean="0"/>
            <a:t>(Watch it!)</a:t>
          </a:r>
          <a:endParaRPr lang="en-US" sz="1800" kern="1200" dirty="0"/>
        </a:p>
      </dsp:txBody>
      <dsp:txXfrm>
        <a:off x="45152" y="374320"/>
        <a:ext cx="1737021" cy="825126"/>
      </dsp:txXfrm>
    </dsp:sp>
    <dsp:sp modelId="{E73C0FFE-E4E6-410B-BA92-97BD0011FA21}">
      <dsp:nvSpPr>
        <dsp:cNvPr id="0" name=""/>
        <dsp:cNvSpPr/>
      </dsp:nvSpPr>
      <dsp:spPr>
        <a:xfrm>
          <a:off x="1906006" y="329683"/>
          <a:ext cx="1826295" cy="9144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Slides</a:t>
          </a:r>
        </a:p>
        <a:p>
          <a:pPr lvl="0" algn="ctr" defTabSz="1333500">
            <a:lnSpc>
              <a:spcPts val="2000"/>
            </a:lnSpc>
            <a:spcBef>
              <a:spcPct val="0"/>
            </a:spcBef>
            <a:spcAft>
              <a:spcPts val="0"/>
            </a:spcAft>
          </a:pPr>
          <a:r>
            <a:rPr lang="en-US" sz="1800" kern="1200" dirty="0" smtClean="0"/>
            <a:t>(Study it!)</a:t>
          </a:r>
          <a:endParaRPr lang="en-US" sz="1800" kern="1200" dirty="0"/>
        </a:p>
      </dsp:txBody>
      <dsp:txXfrm>
        <a:off x="1950643" y="374320"/>
        <a:ext cx="1737021" cy="825126"/>
      </dsp:txXfrm>
    </dsp:sp>
    <dsp:sp modelId="{BE7D1507-03F2-4E9D-A31A-E00DC6615ED6}">
      <dsp:nvSpPr>
        <dsp:cNvPr id="0" name=""/>
        <dsp:cNvSpPr/>
      </dsp:nvSpPr>
      <dsp:spPr>
        <a:xfrm>
          <a:off x="3811497" y="329683"/>
          <a:ext cx="1826295" cy="9144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Quiz</a:t>
          </a:r>
        </a:p>
        <a:p>
          <a:pPr lvl="0" algn="ctr" defTabSz="1333500">
            <a:lnSpc>
              <a:spcPts val="2000"/>
            </a:lnSpc>
            <a:spcBef>
              <a:spcPct val="0"/>
            </a:spcBef>
            <a:spcAft>
              <a:spcPts val="0"/>
            </a:spcAft>
          </a:pPr>
          <a:r>
            <a:rPr lang="en-US" sz="1800" kern="1200" smtClean="0"/>
            <a:t>(Review </a:t>
          </a:r>
          <a:r>
            <a:rPr lang="en-US" sz="1800" kern="1200" dirty="0" smtClean="0"/>
            <a:t>it!)</a:t>
          </a:r>
          <a:endParaRPr lang="en-US" sz="1800" kern="1200" dirty="0"/>
        </a:p>
      </dsp:txBody>
      <dsp:txXfrm>
        <a:off x="3856134" y="374320"/>
        <a:ext cx="1737021" cy="825126"/>
      </dsp:txXfrm>
    </dsp:sp>
    <dsp:sp modelId="{DC8A6DE5-EBC4-40E7-906C-C3BEA4BC558F}">
      <dsp:nvSpPr>
        <dsp:cNvPr id="0" name=""/>
        <dsp:cNvSpPr/>
      </dsp:nvSpPr>
      <dsp:spPr>
        <a:xfrm>
          <a:off x="5716988" y="329683"/>
          <a:ext cx="1826295" cy="914400"/>
        </a:xfrm>
        <a:prstGeom prst="roundRect">
          <a:avLst/>
        </a:prstGeom>
        <a:solidFill>
          <a:srgbClr val="4BACC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ts val="2500"/>
            </a:lnSpc>
            <a:spcBef>
              <a:spcPct val="0"/>
            </a:spcBef>
            <a:spcAft>
              <a:spcPts val="0"/>
            </a:spcAft>
          </a:pPr>
          <a:r>
            <a:rPr lang="en-US" sz="3000" kern="1200" dirty="0" smtClean="0"/>
            <a:t>Exercise</a:t>
          </a:r>
        </a:p>
        <a:p>
          <a:pPr lvl="0" algn="ctr" defTabSz="1333500">
            <a:lnSpc>
              <a:spcPts val="2000"/>
            </a:lnSpc>
            <a:spcBef>
              <a:spcPct val="0"/>
            </a:spcBef>
            <a:spcAft>
              <a:spcPts val="0"/>
            </a:spcAft>
          </a:pPr>
          <a:r>
            <a:rPr lang="en-US" sz="1800" kern="1200" dirty="0" smtClean="0"/>
            <a:t>(Master it!)</a:t>
          </a:r>
          <a:endParaRPr lang="en-US" sz="1800" kern="1200" dirty="0"/>
        </a:p>
      </dsp:txBody>
      <dsp:txXfrm>
        <a:off x="5761625" y="374320"/>
        <a:ext cx="1737021" cy="82512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3497CE-72B4-4259-93C7-18139C7697CB}" type="datetimeFigureOut">
              <a:rPr lang="en-US" smtClean="0"/>
              <a:t>6/28/2016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70CF0-998E-4E37-9BA7-248B3E9D5A24}" type="slidenum">
              <a:rPr lang="en-US" smtClean="0"/>
              <a:t>‹#›</a:t>
            </a:fld>
            <a:endParaRPr lang="en-US"/>
          </a:p>
        </p:txBody>
      </p:sp>
    </p:spTree>
    <p:extLst>
      <p:ext uri="{BB962C8B-B14F-4D97-AF65-F5344CB8AC3E}">
        <p14:creationId xmlns:p14="http://schemas.microsoft.com/office/powerpoint/2010/main" val="3814353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1</a:t>
            </a:fld>
            <a:endParaRPr lang="en-US"/>
          </a:p>
        </p:txBody>
      </p:sp>
    </p:spTree>
    <p:extLst>
      <p:ext uri="{BB962C8B-B14F-4D97-AF65-F5344CB8AC3E}">
        <p14:creationId xmlns:p14="http://schemas.microsoft.com/office/powerpoint/2010/main" val="23896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 not skip this slide. Retention goes up dramatically when you remember this one trick: Tell them what you told them!</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11</a:t>
            </a:fld>
            <a:endParaRPr lang="en-US"/>
          </a:p>
        </p:txBody>
      </p:sp>
    </p:spTree>
    <p:extLst>
      <p:ext uri="{BB962C8B-B14F-4D97-AF65-F5344CB8AC3E}">
        <p14:creationId xmlns:p14="http://schemas.microsoft.com/office/powerpoint/2010/main" val="3926096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use a video or screen shot, it will actually fill up the entire screen. I only included the background here in case you use some other form of graphic.</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12</a:t>
            </a:fld>
            <a:endParaRPr lang="en-US"/>
          </a:p>
        </p:txBody>
      </p:sp>
    </p:spTree>
    <p:extLst>
      <p:ext uri="{BB962C8B-B14F-4D97-AF65-F5344CB8AC3E}">
        <p14:creationId xmlns:p14="http://schemas.microsoft.com/office/powerpoint/2010/main" val="385603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add as many information slides as you want after</a:t>
            </a:r>
            <a:r>
              <a:rPr lang="en-US" baseline="0" dirty="0" smtClean="0"/>
              <a:t> each Section Title slide</a:t>
            </a:r>
            <a:r>
              <a:rPr lang="en-US" dirty="0" smtClean="0"/>
              <a:t>. The key is variety, variety, variety. Absolutely</a:t>
            </a:r>
            <a:r>
              <a:rPr lang="en-US" baseline="0" dirty="0" smtClean="0"/>
              <a:t> no one wants to read paragraphs of information on screen after screen. Use graphs, charts, tables, infographics, clipart, videos, and screenshots liberally to liven up your presentation!</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13</a:t>
            </a:fld>
            <a:endParaRPr lang="en-US"/>
          </a:p>
        </p:txBody>
      </p:sp>
    </p:spTree>
    <p:extLst>
      <p:ext uri="{BB962C8B-B14F-4D97-AF65-F5344CB8AC3E}">
        <p14:creationId xmlns:p14="http://schemas.microsoft.com/office/powerpoint/2010/main" val="3905617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use a video or screen shot, it will actually fill up the entire screen. I only included the background here in case you use some other form of graphic.</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14</a:t>
            </a:fld>
            <a:endParaRPr lang="en-US"/>
          </a:p>
        </p:txBody>
      </p:sp>
    </p:spTree>
    <p:extLst>
      <p:ext uri="{BB962C8B-B14F-4D97-AF65-F5344CB8AC3E}">
        <p14:creationId xmlns:p14="http://schemas.microsoft.com/office/powerpoint/2010/main" val="3630037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Kilobyte is one paragraph of text.</a:t>
            </a:r>
          </a:p>
          <a:p>
            <a:r>
              <a:rPr lang="en-US" dirty="0" smtClean="0"/>
              <a:t>Megabyte is one minute MP3</a:t>
            </a:r>
            <a:r>
              <a:rPr lang="en-US" baseline="0" dirty="0" smtClean="0"/>
              <a:t> music track.</a:t>
            </a:r>
          </a:p>
          <a:p>
            <a:r>
              <a:rPr lang="en-US" baseline="0" dirty="0" smtClean="0"/>
              <a:t>Gigabyte is ten yards of books on a shelf.</a:t>
            </a:r>
          </a:p>
          <a:p>
            <a:r>
              <a:rPr lang="en-US" baseline="0" dirty="0" smtClean="0"/>
              <a:t>Terabyte is 250000 MP3 music tracks.</a:t>
            </a:r>
          </a:p>
          <a:p>
            <a:r>
              <a:rPr lang="en-US" baseline="0" dirty="0" smtClean="0"/>
              <a:t>Petabyte is 50 billion pages of text.</a:t>
            </a:r>
            <a:endParaRPr lang="en-US" dirty="0"/>
          </a:p>
        </p:txBody>
      </p:sp>
      <p:sp>
        <p:nvSpPr>
          <p:cNvPr id="4" name="Slide Number Placeholder 3"/>
          <p:cNvSpPr>
            <a:spLocks noGrp="1"/>
          </p:cNvSpPr>
          <p:nvPr>
            <p:ph type="sldNum" sz="quarter" idx="10"/>
          </p:nvPr>
        </p:nvSpPr>
        <p:spPr/>
        <p:txBody>
          <a:bodyPr/>
          <a:lstStyle/>
          <a:p>
            <a:fld id="{AF994004-26D5-4780-9BAA-9EB4DA82EA48}" type="slidenum">
              <a:rPr lang="en-US" smtClean="0"/>
              <a:t>15</a:t>
            </a:fld>
            <a:endParaRPr lang="en-US"/>
          </a:p>
        </p:txBody>
      </p:sp>
    </p:spTree>
    <p:extLst>
      <p:ext uri="{BB962C8B-B14F-4D97-AF65-F5344CB8AC3E}">
        <p14:creationId xmlns:p14="http://schemas.microsoft.com/office/powerpoint/2010/main" val="161126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 not skip this slide. Retention goes up dramatically when you remember this one trick: Tell them what you told them!</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16</a:t>
            </a:fld>
            <a:endParaRPr lang="en-US"/>
          </a:p>
        </p:txBody>
      </p:sp>
    </p:spTree>
    <p:extLst>
      <p:ext uri="{BB962C8B-B14F-4D97-AF65-F5344CB8AC3E}">
        <p14:creationId xmlns:p14="http://schemas.microsoft.com/office/powerpoint/2010/main" val="1271642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18</a:t>
            </a:fld>
            <a:endParaRPr lang="en-US"/>
          </a:p>
        </p:txBody>
      </p:sp>
    </p:spTree>
    <p:extLst>
      <p:ext uri="{BB962C8B-B14F-4D97-AF65-F5344CB8AC3E}">
        <p14:creationId xmlns:p14="http://schemas.microsoft.com/office/powerpoint/2010/main" val="1681917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 not skip this slide. Retention goes up dramatically when you remember this one trick: Tell them what you told them!</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23</a:t>
            </a:fld>
            <a:endParaRPr lang="en-US"/>
          </a:p>
        </p:txBody>
      </p:sp>
    </p:spTree>
    <p:extLst>
      <p:ext uri="{BB962C8B-B14F-4D97-AF65-F5344CB8AC3E}">
        <p14:creationId xmlns:p14="http://schemas.microsoft.com/office/powerpoint/2010/main" val="2982943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Kilobyte is one paragraph of text.</a:t>
            </a:r>
          </a:p>
          <a:p>
            <a:r>
              <a:rPr lang="en-US" dirty="0" smtClean="0"/>
              <a:t>Megabyte is one minute MP3</a:t>
            </a:r>
            <a:r>
              <a:rPr lang="en-US" baseline="0" dirty="0" smtClean="0"/>
              <a:t> music track.</a:t>
            </a:r>
          </a:p>
          <a:p>
            <a:r>
              <a:rPr lang="en-US" baseline="0" dirty="0" smtClean="0"/>
              <a:t>Gigabyte is ten yards of books on a shelf.</a:t>
            </a:r>
          </a:p>
          <a:p>
            <a:r>
              <a:rPr lang="en-US" baseline="0" dirty="0" smtClean="0"/>
              <a:t>Terabyte is 250000 MP3 music tracks.</a:t>
            </a:r>
          </a:p>
          <a:p>
            <a:r>
              <a:rPr lang="en-US" baseline="0" dirty="0" smtClean="0"/>
              <a:t>Petabyte is 50 billion pages of text.</a:t>
            </a:r>
            <a:endParaRPr lang="en-US" dirty="0"/>
          </a:p>
        </p:txBody>
      </p:sp>
      <p:sp>
        <p:nvSpPr>
          <p:cNvPr id="4" name="Slide Number Placeholder 3"/>
          <p:cNvSpPr>
            <a:spLocks noGrp="1"/>
          </p:cNvSpPr>
          <p:nvPr>
            <p:ph type="sldNum" sz="quarter" idx="10"/>
          </p:nvPr>
        </p:nvSpPr>
        <p:spPr/>
        <p:txBody>
          <a:bodyPr/>
          <a:lstStyle/>
          <a:p>
            <a:fld id="{AF994004-26D5-4780-9BAA-9EB4DA82EA48}" type="slidenum">
              <a:rPr lang="en-US" smtClean="0"/>
              <a:t>25</a:t>
            </a:fld>
            <a:endParaRPr lang="en-US"/>
          </a:p>
        </p:txBody>
      </p:sp>
    </p:spTree>
    <p:extLst>
      <p:ext uri="{BB962C8B-B14F-4D97-AF65-F5344CB8AC3E}">
        <p14:creationId xmlns:p14="http://schemas.microsoft.com/office/powerpoint/2010/main" val="2826318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26</a:t>
            </a:fld>
            <a:endParaRPr lang="en-US"/>
          </a:p>
        </p:txBody>
      </p:sp>
    </p:spTree>
    <p:extLst>
      <p:ext uri="{BB962C8B-B14F-4D97-AF65-F5344CB8AC3E}">
        <p14:creationId xmlns:p14="http://schemas.microsoft.com/office/powerpoint/2010/main" val="2515918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3</a:t>
            </a:fld>
            <a:endParaRPr lang="en-US"/>
          </a:p>
        </p:txBody>
      </p:sp>
    </p:spTree>
    <p:extLst>
      <p:ext uri="{BB962C8B-B14F-4D97-AF65-F5344CB8AC3E}">
        <p14:creationId xmlns:p14="http://schemas.microsoft.com/office/powerpoint/2010/main" val="3226842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27</a:t>
            </a:fld>
            <a:endParaRPr lang="en-US"/>
          </a:p>
        </p:txBody>
      </p:sp>
    </p:spTree>
    <p:extLst>
      <p:ext uri="{BB962C8B-B14F-4D97-AF65-F5344CB8AC3E}">
        <p14:creationId xmlns:p14="http://schemas.microsoft.com/office/powerpoint/2010/main" val="2029913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994004-26D5-4780-9BAA-9EB4DA82EA48}" type="slidenum">
              <a:rPr lang="en-US" smtClean="0"/>
              <a:t>29</a:t>
            </a:fld>
            <a:endParaRPr lang="en-US"/>
          </a:p>
        </p:txBody>
      </p:sp>
    </p:spTree>
    <p:extLst>
      <p:ext uri="{BB962C8B-B14F-4D97-AF65-F5344CB8AC3E}">
        <p14:creationId xmlns:p14="http://schemas.microsoft.com/office/powerpoint/2010/main" val="3829752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30</a:t>
            </a:fld>
            <a:endParaRPr lang="en-US"/>
          </a:p>
        </p:txBody>
      </p:sp>
    </p:spTree>
    <p:extLst>
      <p:ext uri="{BB962C8B-B14F-4D97-AF65-F5344CB8AC3E}">
        <p14:creationId xmlns:p14="http://schemas.microsoft.com/office/powerpoint/2010/main" val="575228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Kilobyte is one paragraph of text.</a:t>
            </a:r>
          </a:p>
          <a:p>
            <a:r>
              <a:rPr lang="en-US" dirty="0" smtClean="0"/>
              <a:t>Megabyte is one minute MP3</a:t>
            </a:r>
            <a:r>
              <a:rPr lang="en-US" baseline="0" dirty="0" smtClean="0"/>
              <a:t> music track.</a:t>
            </a:r>
          </a:p>
          <a:p>
            <a:r>
              <a:rPr lang="en-US" baseline="0" dirty="0" smtClean="0"/>
              <a:t>Gigabyte is ten yards of books on a shelf.</a:t>
            </a:r>
          </a:p>
          <a:p>
            <a:r>
              <a:rPr lang="en-US" baseline="0" dirty="0" smtClean="0"/>
              <a:t>Terabyte is 250000 MP3 music tracks.</a:t>
            </a:r>
          </a:p>
          <a:p>
            <a:r>
              <a:rPr lang="en-US" baseline="0" dirty="0" smtClean="0"/>
              <a:t>Petabyte is 50 billion pages of text.</a:t>
            </a:r>
            <a:endParaRPr lang="en-US" dirty="0"/>
          </a:p>
        </p:txBody>
      </p:sp>
      <p:sp>
        <p:nvSpPr>
          <p:cNvPr id="4" name="Slide Number Placeholder 3"/>
          <p:cNvSpPr>
            <a:spLocks noGrp="1"/>
          </p:cNvSpPr>
          <p:nvPr>
            <p:ph type="sldNum" sz="quarter" idx="10"/>
          </p:nvPr>
        </p:nvSpPr>
        <p:spPr/>
        <p:txBody>
          <a:bodyPr/>
          <a:lstStyle/>
          <a:p>
            <a:fld id="{AF994004-26D5-4780-9BAA-9EB4DA82EA48}" type="slidenum">
              <a:rPr lang="en-US" smtClean="0"/>
              <a:t>31</a:t>
            </a:fld>
            <a:endParaRPr lang="en-US"/>
          </a:p>
        </p:txBody>
      </p:sp>
    </p:spTree>
    <p:extLst>
      <p:ext uri="{BB962C8B-B14F-4D97-AF65-F5344CB8AC3E}">
        <p14:creationId xmlns:p14="http://schemas.microsoft.com/office/powerpoint/2010/main" val="213908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Kilobyte is one paragraph of text.</a:t>
            </a:r>
          </a:p>
          <a:p>
            <a:r>
              <a:rPr lang="en-US" dirty="0" smtClean="0"/>
              <a:t>Megabyte is one minute MP3</a:t>
            </a:r>
            <a:r>
              <a:rPr lang="en-US" baseline="0" dirty="0" smtClean="0"/>
              <a:t> music track.</a:t>
            </a:r>
          </a:p>
          <a:p>
            <a:r>
              <a:rPr lang="en-US" baseline="0" dirty="0" smtClean="0"/>
              <a:t>Gigabyte is ten yards of books on a shelf.</a:t>
            </a:r>
          </a:p>
          <a:p>
            <a:r>
              <a:rPr lang="en-US" baseline="0" dirty="0" smtClean="0"/>
              <a:t>Terabyte is 250000 MP3 music tracks.</a:t>
            </a:r>
          </a:p>
          <a:p>
            <a:r>
              <a:rPr lang="en-US" baseline="0" dirty="0" smtClean="0"/>
              <a:t>Petabyte is 50 billion pages of text.</a:t>
            </a:r>
            <a:endParaRPr lang="en-US" dirty="0"/>
          </a:p>
        </p:txBody>
      </p:sp>
      <p:sp>
        <p:nvSpPr>
          <p:cNvPr id="4" name="Slide Number Placeholder 3"/>
          <p:cNvSpPr>
            <a:spLocks noGrp="1"/>
          </p:cNvSpPr>
          <p:nvPr>
            <p:ph type="sldNum" sz="quarter" idx="10"/>
          </p:nvPr>
        </p:nvSpPr>
        <p:spPr/>
        <p:txBody>
          <a:bodyPr/>
          <a:lstStyle/>
          <a:p>
            <a:fld id="{AF994004-26D5-4780-9BAA-9EB4DA82EA48}" type="slidenum">
              <a:rPr lang="en-US" smtClean="0"/>
              <a:t>32</a:t>
            </a:fld>
            <a:endParaRPr lang="en-US"/>
          </a:p>
        </p:txBody>
      </p:sp>
    </p:spTree>
    <p:extLst>
      <p:ext uri="{BB962C8B-B14F-4D97-AF65-F5344CB8AC3E}">
        <p14:creationId xmlns:p14="http://schemas.microsoft.com/office/powerpoint/2010/main" val="1500526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 not skip this slide. Retention goes up dramatically when you remember this one trick: Tell them what you told them!</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33</a:t>
            </a:fld>
            <a:endParaRPr lang="en-US"/>
          </a:p>
        </p:txBody>
      </p:sp>
    </p:spTree>
    <p:extLst>
      <p:ext uri="{BB962C8B-B14F-4D97-AF65-F5344CB8AC3E}">
        <p14:creationId xmlns:p14="http://schemas.microsoft.com/office/powerpoint/2010/main" val="686315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Kilobyte is one paragraph of text.</a:t>
            </a:r>
          </a:p>
          <a:p>
            <a:r>
              <a:rPr lang="en-US" dirty="0" smtClean="0"/>
              <a:t>Megabyte is one minute MP3</a:t>
            </a:r>
            <a:r>
              <a:rPr lang="en-US" baseline="0" dirty="0" smtClean="0"/>
              <a:t> music track.</a:t>
            </a:r>
          </a:p>
          <a:p>
            <a:r>
              <a:rPr lang="en-US" baseline="0" dirty="0" smtClean="0"/>
              <a:t>Gigabyte is ten yards of books on a shelf.</a:t>
            </a:r>
          </a:p>
          <a:p>
            <a:r>
              <a:rPr lang="en-US" baseline="0" dirty="0" smtClean="0"/>
              <a:t>Terabyte is 250000 MP3 music tracks.</a:t>
            </a:r>
          </a:p>
          <a:p>
            <a:r>
              <a:rPr lang="en-US" baseline="0" dirty="0" smtClean="0"/>
              <a:t>Petabyte is 50 billion pages of text.</a:t>
            </a:r>
            <a:endParaRPr lang="en-US" dirty="0"/>
          </a:p>
        </p:txBody>
      </p:sp>
      <p:sp>
        <p:nvSpPr>
          <p:cNvPr id="4" name="Slide Number Placeholder 3"/>
          <p:cNvSpPr>
            <a:spLocks noGrp="1"/>
          </p:cNvSpPr>
          <p:nvPr>
            <p:ph type="sldNum" sz="quarter" idx="10"/>
          </p:nvPr>
        </p:nvSpPr>
        <p:spPr/>
        <p:txBody>
          <a:bodyPr/>
          <a:lstStyle/>
          <a:p>
            <a:fld id="{AF994004-26D5-4780-9BAA-9EB4DA82EA48}" type="slidenum">
              <a:rPr lang="en-US" smtClean="0"/>
              <a:t>34</a:t>
            </a:fld>
            <a:endParaRPr lang="en-US"/>
          </a:p>
        </p:txBody>
      </p:sp>
    </p:spTree>
    <p:extLst>
      <p:ext uri="{BB962C8B-B14F-4D97-AF65-F5344CB8AC3E}">
        <p14:creationId xmlns:p14="http://schemas.microsoft.com/office/powerpoint/2010/main" val="3032975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Kilobyte is one paragraph of text.</a:t>
            </a:r>
          </a:p>
          <a:p>
            <a:r>
              <a:rPr lang="en-US" dirty="0" smtClean="0"/>
              <a:t>Megabyte is one minute MP3</a:t>
            </a:r>
            <a:r>
              <a:rPr lang="en-US" baseline="0" dirty="0" smtClean="0"/>
              <a:t> music track.</a:t>
            </a:r>
          </a:p>
          <a:p>
            <a:r>
              <a:rPr lang="en-US" baseline="0" dirty="0" smtClean="0"/>
              <a:t>Gigabyte is ten yards of books on a shelf.</a:t>
            </a:r>
          </a:p>
          <a:p>
            <a:r>
              <a:rPr lang="en-US" baseline="0" dirty="0" smtClean="0"/>
              <a:t>Terabyte is 250000 MP3 music tracks.</a:t>
            </a:r>
          </a:p>
          <a:p>
            <a:r>
              <a:rPr lang="en-US" baseline="0" dirty="0" smtClean="0"/>
              <a:t>Petabyte is 50 billion pages of text.</a:t>
            </a:r>
            <a:endParaRPr lang="en-US" dirty="0"/>
          </a:p>
        </p:txBody>
      </p:sp>
      <p:sp>
        <p:nvSpPr>
          <p:cNvPr id="4" name="Slide Number Placeholder 3"/>
          <p:cNvSpPr>
            <a:spLocks noGrp="1"/>
          </p:cNvSpPr>
          <p:nvPr>
            <p:ph type="sldNum" sz="quarter" idx="10"/>
          </p:nvPr>
        </p:nvSpPr>
        <p:spPr/>
        <p:txBody>
          <a:bodyPr/>
          <a:lstStyle/>
          <a:p>
            <a:fld id="{AF994004-26D5-4780-9BAA-9EB4DA82EA48}" type="slidenum">
              <a:rPr lang="en-US" smtClean="0"/>
              <a:t>35</a:t>
            </a:fld>
            <a:endParaRPr lang="en-US"/>
          </a:p>
        </p:txBody>
      </p:sp>
    </p:spTree>
    <p:extLst>
      <p:ext uri="{BB962C8B-B14F-4D97-AF65-F5344CB8AC3E}">
        <p14:creationId xmlns:p14="http://schemas.microsoft.com/office/powerpoint/2010/main" val="1547700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Kilobyte is one paragraph of text.</a:t>
            </a:r>
          </a:p>
          <a:p>
            <a:r>
              <a:rPr lang="en-US" dirty="0" smtClean="0"/>
              <a:t>Megabyte is one minute MP3</a:t>
            </a:r>
            <a:r>
              <a:rPr lang="en-US" baseline="0" dirty="0" smtClean="0"/>
              <a:t> music track.</a:t>
            </a:r>
          </a:p>
          <a:p>
            <a:r>
              <a:rPr lang="en-US" baseline="0" dirty="0" smtClean="0"/>
              <a:t>Gigabyte is ten yards of books on a shelf.</a:t>
            </a:r>
          </a:p>
          <a:p>
            <a:r>
              <a:rPr lang="en-US" baseline="0" dirty="0" smtClean="0"/>
              <a:t>Terabyte is 250000 MP3 music tracks.</a:t>
            </a:r>
          </a:p>
          <a:p>
            <a:r>
              <a:rPr lang="en-US" baseline="0" dirty="0" smtClean="0"/>
              <a:t>Petabyte is 50 billion pages of text.</a:t>
            </a:r>
            <a:endParaRPr lang="en-US" dirty="0"/>
          </a:p>
        </p:txBody>
      </p:sp>
      <p:sp>
        <p:nvSpPr>
          <p:cNvPr id="4" name="Slide Number Placeholder 3"/>
          <p:cNvSpPr>
            <a:spLocks noGrp="1"/>
          </p:cNvSpPr>
          <p:nvPr>
            <p:ph type="sldNum" sz="quarter" idx="10"/>
          </p:nvPr>
        </p:nvSpPr>
        <p:spPr/>
        <p:txBody>
          <a:bodyPr/>
          <a:lstStyle/>
          <a:p>
            <a:fld id="{AF994004-26D5-4780-9BAA-9EB4DA82EA48}" type="slidenum">
              <a:rPr lang="en-US" smtClean="0"/>
              <a:t>36</a:t>
            </a:fld>
            <a:endParaRPr lang="en-US"/>
          </a:p>
        </p:txBody>
      </p:sp>
    </p:spTree>
    <p:extLst>
      <p:ext uri="{BB962C8B-B14F-4D97-AF65-F5344CB8AC3E}">
        <p14:creationId xmlns:p14="http://schemas.microsoft.com/office/powerpoint/2010/main" val="2848435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Kilobyte is one paragraph of text.</a:t>
            </a:r>
          </a:p>
          <a:p>
            <a:r>
              <a:rPr lang="en-US" dirty="0" smtClean="0"/>
              <a:t>Megabyte is one minute MP3</a:t>
            </a:r>
            <a:r>
              <a:rPr lang="en-US" baseline="0" dirty="0" smtClean="0"/>
              <a:t> music track.</a:t>
            </a:r>
          </a:p>
          <a:p>
            <a:r>
              <a:rPr lang="en-US" baseline="0" dirty="0" smtClean="0"/>
              <a:t>Gigabyte is ten yards of books on a shelf.</a:t>
            </a:r>
          </a:p>
          <a:p>
            <a:r>
              <a:rPr lang="en-US" baseline="0" dirty="0" smtClean="0"/>
              <a:t>Terabyte is 250000 MP3 music tracks.</a:t>
            </a:r>
          </a:p>
          <a:p>
            <a:r>
              <a:rPr lang="en-US" baseline="0" dirty="0" smtClean="0"/>
              <a:t>Petabyte is 50 billion pages of text.</a:t>
            </a:r>
            <a:endParaRPr lang="en-US" dirty="0"/>
          </a:p>
        </p:txBody>
      </p:sp>
      <p:sp>
        <p:nvSpPr>
          <p:cNvPr id="4" name="Slide Number Placeholder 3"/>
          <p:cNvSpPr>
            <a:spLocks noGrp="1"/>
          </p:cNvSpPr>
          <p:nvPr>
            <p:ph type="sldNum" sz="quarter" idx="10"/>
          </p:nvPr>
        </p:nvSpPr>
        <p:spPr/>
        <p:txBody>
          <a:bodyPr/>
          <a:lstStyle/>
          <a:p>
            <a:fld id="{AF994004-26D5-4780-9BAA-9EB4DA82EA48}" type="slidenum">
              <a:rPr lang="en-US" smtClean="0"/>
              <a:t>37</a:t>
            </a:fld>
            <a:endParaRPr lang="en-US"/>
          </a:p>
        </p:txBody>
      </p:sp>
    </p:spTree>
    <p:extLst>
      <p:ext uri="{BB962C8B-B14F-4D97-AF65-F5344CB8AC3E}">
        <p14:creationId xmlns:p14="http://schemas.microsoft.com/office/powerpoint/2010/main" val="43588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4</a:t>
            </a:fld>
            <a:endParaRPr lang="en-US"/>
          </a:p>
        </p:txBody>
      </p:sp>
    </p:spTree>
    <p:extLst>
      <p:ext uri="{BB962C8B-B14F-4D97-AF65-F5344CB8AC3E}">
        <p14:creationId xmlns:p14="http://schemas.microsoft.com/office/powerpoint/2010/main" val="1879091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Kilobyte is one paragraph of text.</a:t>
            </a:r>
          </a:p>
          <a:p>
            <a:r>
              <a:rPr lang="en-US" dirty="0" smtClean="0"/>
              <a:t>Megabyte is one minute MP3</a:t>
            </a:r>
            <a:r>
              <a:rPr lang="en-US" baseline="0" dirty="0" smtClean="0"/>
              <a:t> music track.</a:t>
            </a:r>
          </a:p>
          <a:p>
            <a:r>
              <a:rPr lang="en-US" baseline="0" dirty="0" smtClean="0"/>
              <a:t>Gigabyte is ten yards of books on a shelf.</a:t>
            </a:r>
          </a:p>
          <a:p>
            <a:r>
              <a:rPr lang="en-US" baseline="0" dirty="0" smtClean="0"/>
              <a:t>Terabyte is 250000 MP3 music tracks.</a:t>
            </a:r>
          </a:p>
          <a:p>
            <a:r>
              <a:rPr lang="en-US" baseline="0" dirty="0" smtClean="0"/>
              <a:t>Petabyte is 50 billion pages of text.</a:t>
            </a:r>
            <a:endParaRPr lang="en-US" dirty="0"/>
          </a:p>
        </p:txBody>
      </p:sp>
      <p:sp>
        <p:nvSpPr>
          <p:cNvPr id="4" name="Slide Number Placeholder 3"/>
          <p:cNvSpPr>
            <a:spLocks noGrp="1"/>
          </p:cNvSpPr>
          <p:nvPr>
            <p:ph type="sldNum" sz="quarter" idx="10"/>
          </p:nvPr>
        </p:nvSpPr>
        <p:spPr/>
        <p:txBody>
          <a:bodyPr/>
          <a:lstStyle/>
          <a:p>
            <a:fld id="{AF994004-26D5-4780-9BAA-9EB4DA82EA48}" type="slidenum">
              <a:rPr lang="en-US" smtClean="0"/>
              <a:t>38</a:t>
            </a:fld>
            <a:endParaRPr lang="en-US"/>
          </a:p>
        </p:txBody>
      </p:sp>
    </p:spTree>
    <p:extLst>
      <p:ext uri="{BB962C8B-B14F-4D97-AF65-F5344CB8AC3E}">
        <p14:creationId xmlns:p14="http://schemas.microsoft.com/office/powerpoint/2010/main" val="2266015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39</a:t>
            </a:fld>
            <a:endParaRPr lang="en-US"/>
          </a:p>
        </p:txBody>
      </p:sp>
    </p:spTree>
    <p:extLst>
      <p:ext uri="{BB962C8B-B14F-4D97-AF65-F5344CB8AC3E}">
        <p14:creationId xmlns:p14="http://schemas.microsoft.com/office/powerpoint/2010/main" val="178364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first rule of training is: T</a:t>
            </a:r>
            <a:r>
              <a:rPr lang="en-US" dirty="0" smtClean="0"/>
              <a:t>ell them what</a:t>
            </a:r>
            <a:r>
              <a:rPr lang="en-US" baseline="0" dirty="0" smtClean="0"/>
              <a:t> you’re going to tell them! So </a:t>
            </a:r>
            <a:r>
              <a:rPr lang="en-US" dirty="0" smtClean="0"/>
              <a:t>take a moment to explain what will be covered in the class.</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5</a:t>
            </a:fld>
            <a:endParaRPr lang="en-US"/>
          </a:p>
        </p:txBody>
      </p:sp>
    </p:spTree>
    <p:extLst>
      <p:ext uri="{BB962C8B-B14F-4D97-AF65-F5344CB8AC3E}">
        <p14:creationId xmlns:p14="http://schemas.microsoft.com/office/powerpoint/2010/main" val="342746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optional slide. It</a:t>
            </a:r>
            <a:r>
              <a:rPr lang="en-US" baseline="0" dirty="0" smtClean="0"/>
              <a:t> is a wonderful way to loosen people up and engage them early. Just remember when you record the class to say something like, “Proctors please pause the video and take a moment to allow students to guess at the answers to the questions on the screen. The answers will be revealed on the following few slides.”</a:t>
            </a:r>
            <a:endParaRPr lang="en-US" dirty="0"/>
          </a:p>
        </p:txBody>
      </p:sp>
      <p:sp>
        <p:nvSpPr>
          <p:cNvPr id="4" name="Slide Number Placeholder 3"/>
          <p:cNvSpPr>
            <a:spLocks noGrp="1"/>
          </p:cNvSpPr>
          <p:nvPr>
            <p:ph type="sldNum" sz="quarter" idx="10"/>
          </p:nvPr>
        </p:nvSpPr>
        <p:spPr/>
        <p:txBody>
          <a:bodyPr/>
          <a:lstStyle/>
          <a:p>
            <a:fld id="{AF994004-26D5-4780-9BAA-9EB4DA82EA48}" type="slidenum">
              <a:rPr lang="en-US" smtClean="0"/>
              <a:t>6</a:t>
            </a:fld>
            <a:endParaRPr lang="en-US"/>
          </a:p>
        </p:txBody>
      </p:sp>
    </p:spTree>
    <p:extLst>
      <p:ext uri="{BB962C8B-B14F-4D97-AF65-F5344CB8AC3E}">
        <p14:creationId xmlns:p14="http://schemas.microsoft.com/office/powerpoint/2010/main" val="3707932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add as many information slides as you want after</a:t>
            </a:r>
            <a:r>
              <a:rPr lang="en-US" baseline="0" dirty="0" smtClean="0"/>
              <a:t> each Section Title slide</a:t>
            </a:r>
            <a:r>
              <a:rPr lang="en-US" dirty="0" smtClean="0"/>
              <a:t>. The key is variety, variety, variety. Absolutely</a:t>
            </a:r>
            <a:r>
              <a:rPr lang="en-US" baseline="0" dirty="0" smtClean="0"/>
              <a:t> no one wants to read paragraphs of information on screen after screen. Use graphs, charts, tables, infographics, clipart, videos, and screenshots liberally to liven up your presentation!</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7</a:t>
            </a:fld>
            <a:endParaRPr lang="en-US"/>
          </a:p>
        </p:txBody>
      </p:sp>
    </p:spTree>
    <p:extLst>
      <p:ext uri="{BB962C8B-B14F-4D97-AF65-F5344CB8AC3E}">
        <p14:creationId xmlns:p14="http://schemas.microsoft.com/office/powerpoint/2010/main" val="2584102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 not skip this slide. Retention goes up dramatically when you remember this one trick: Tell them what you told them!</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8</a:t>
            </a:fld>
            <a:endParaRPr lang="en-US"/>
          </a:p>
        </p:txBody>
      </p:sp>
    </p:spTree>
    <p:extLst>
      <p:ext uri="{BB962C8B-B14F-4D97-AF65-F5344CB8AC3E}">
        <p14:creationId xmlns:p14="http://schemas.microsoft.com/office/powerpoint/2010/main" val="2269938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use a video or screen shot, it will actually fill up the entire screen. I only included the background here in case you use some other form of graphic.</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9</a:t>
            </a:fld>
            <a:endParaRPr lang="en-US"/>
          </a:p>
        </p:txBody>
      </p:sp>
    </p:spTree>
    <p:extLst>
      <p:ext uri="{BB962C8B-B14F-4D97-AF65-F5344CB8AC3E}">
        <p14:creationId xmlns:p14="http://schemas.microsoft.com/office/powerpoint/2010/main" val="521253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add as many information slides as you want after</a:t>
            </a:r>
            <a:r>
              <a:rPr lang="en-US" baseline="0" dirty="0" smtClean="0"/>
              <a:t> each Section Title slide</a:t>
            </a:r>
            <a:r>
              <a:rPr lang="en-US" dirty="0" smtClean="0"/>
              <a:t>. The key is variety, variety, variety. Absolutely</a:t>
            </a:r>
            <a:r>
              <a:rPr lang="en-US" baseline="0" dirty="0" smtClean="0"/>
              <a:t> no one wants to read paragraphs of information on screen after screen. Use graphs, charts, tables, infographics, clipart, videos, and screenshots liberally to liven up your presentation!</a:t>
            </a:r>
            <a:endParaRPr lang="en-US" dirty="0"/>
          </a:p>
        </p:txBody>
      </p:sp>
      <p:sp>
        <p:nvSpPr>
          <p:cNvPr id="4" name="Slide Number Placeholder 3"/>
          <p:cNvSpPr>
            <a:spLocks noGrp="1"/>
          </p:cNvSpPr>
          <p:nvPr>
            <p:ph type="sldNum" sz="quarter" idx="10"/>
          </p:nvPr>
        </p:nvSpPr>
        <p:spPr/>
        <p:txBody>
          <a:bodyPr/>
          <a:lstStyle/>
          <a:p>
            <a:fld id="{FAB70CF0-998E-4E37-9BA7-248B3E9D5A24}" type="slidenum">
              <a:rPr lang="en-US" smtClean="0"/>
              <a:t>10</a:t>
            </a:fld>
            <a:endParaRPr lang="en-US"/>
          </a:p>
        </p:txBody>
      </p:sp>
    </p:spTree>
    <p:extLst>
      <p:ext uri="{BB962C8B-B14F-4D97-AF65-F5344CB8AC3E}">
        <p14:creationId xmlns:p14="http://schemas.microsoft.com/office/powerpoint/2010/main" val="221900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2FD550-8276-430A-A472-A208A0E02E0A}" type="datetimeFigureOut">
              <a:rPr lang="en-US" smtClean="0"/>
              <a:pPr/>
              <a:t>6/28/2016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F422C6-47DF-45B1-9190-15F43CA5E00C}" type="slidenum">
              <a:rPr lang="en-US" smtClean="0"/>
              <a:pPr/>
              <a:t>‹#›</a:t>
            </a:fld>
            <a:endParaRPr lang="en-US"/>
          </a:p>
        </p:txBody>
      </p:sp>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2FD550-8276-430A-A472-A208A0E02E0A}" type="datetimeFigureOut">
              <a:rPr lang="en-US" smtClean="0"/>
              <a:pPr/>
              <a:t>6/28/2016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F422C6-47DF-45B1-9190-15F43CA5E00C}" type="slidenum">
              <a:rPr lang="en-US" smtClean="0"/>
              <a:pPr/>
              <a:t>‹#›</a:t>
            </a:fld>
            <a:endParaRPr lang="en-US"/>
          </a:p>
        </p:txBody>
      </p:sp>
    </p:spTree>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2FD550-8276-430A-A472-A208A0E02E0A}" type="datetimeFigureOut">
              <a:rPr lang="en-US" smtClean="0"/>
              <a:pPr/>
              <a:t>6/28/2016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F422C6-47DF-45B1-9190-15F43CA5E00C}" type="slidenum">
              <a:rPr lang="en-US" smtClean="0"/>
              <a:pPr/>
              <a:t>‹#›</a:t>
            </a:fld>
            <a:endParaRPr lang="en-US"/>
          </a:p>
        </p:txBody>
      </p:sp>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2FD550-8276-430A-A472-A208A0E02E0A}" type="datetimeFigureOut">
              <a:rPr lang="en-US" smtClean="0"/>
              <a:pPr/>
              <a:t>6/28/2016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F422C6-47DF-45B1-9190-15F43CA5E00C}" type="slidenum">
              <a:rPr lang="en-US" smtClean="0"/>
              <a:pPr/>
              <a:t>‹#›</a:t>
            </a:fld>
            <a:endParaRPr lang="en-US"/>
          </a:p>
        </p:txBody>
      </p: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2FD550-8276-430A-A472-A208A0E02E0A}" type="datetimeFigureOut">
              <a:rPr lang="en-US" smtClean="0"/>
              <a:pPr/>
              <a:t>6/28/2016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F422C6-47DF-45B1-9190-15F43CA5E00C}" type="slidenum">
              <a:rPr lang="en-US" smtClean="0"/>
              <a:pPr/>
              <a:t>‹#›</a:t>
            </a:fld>
            <a:endParaRPr lang="en-US"/>
          </a:p>
        </p:txBody>
      </p: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2FD550-8276-430A-A472-A208A0E02E0A}" type="datetimeFigureOut">
              <a:rPr lang="en-US" smtClean="0"/>
              <a:pPr/>
              <a:t>6/28/2016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F422C6-47DF-45B1-9190-15F43CA5E00C}" type="slidenum">
              <a:rPr lang="en-US" smtClean="0"/>
              <a:pPr/>
              <a:t>‹#›</a:t>
            </a:fld>
            <a:endParaRPr lang="en-US"/>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2FD550-8276-430A-A472-A208A0E02E0A}" type="datetimeFigureOut">
              <a:rPr lang="en-US" smtClean="0"/>
              <a:pPr/>
              <a:t>6/28/2016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F422C6-47DF-45B1-9190-15F43CA5E00C}" type="slidenum">
              <a:rPr lang="en-US" smtClean="0"/>
              <a:pPr/>
              <a:t>‹#›</a:t>
            </a:fld>
            <a:endParaRPr lang="en-US"/>
          </a:p>
        </p:txBody>
      </p:sp>
    </p:spTree>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2FD550-8276-430A-A472-A208A0E02E0A}" type="datetimeFigureOut">
              <a:rPr lang="en-US" smtClean="0"/>
              <a:pPr/>
              <a:t>6/28/2016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F422C6-47DF-45B1-9190-15F43CA5E00C}" type="slidenum">
              <a:rPr lang="en-US" smtClean="0"/>
              <a:pPr/>
              <a:t>‹#›</a:t>
            </a:fld>
            <a:endParaRPr lang="en-US"/>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FD550-8276-430A-A472-A208A0E02E0A}" type="datetimeFigureOut">
              <a:rPr lang="en-US" smtClean="0"/>
              <a:pPr/>
              <a:t>6/28/2016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F422C6-47DF-45B1-9190-15F43CA5E00C}" type="slidenum">
              <a:rPr lang="en-US" smtClean="0"/>
              <a:pPr/>
              <a:t>‹#›</a:t>
            </a:fld>
            <a:endParaRPr lang="en-US"/>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2FD550-8276-430A-A472-A208A0E02E0A}" type="datetimeFigureOut">
              <a:rPr lang="en-US" smtClean="0"/>
              <a:pPr/>
              <a:t>6/28/2016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F422C6-47DF-45B1-9190-15F43CA5E00C}" type="slidenum">
              <a:rPr lang="en-US" smtClean="0"/>
              <a:pPr/>
              <a:t>‹#›</a:t>
            </a:fld>
            <a:endParaRPr lang="en-US"/>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2FD550-8276-430A-A472-A208A0E02E0A}" type="datetimeFigureOut">
              <a:rPr lang="en-US" smtClean="0"/>
              <a:pPr/>
              <a:t>6/28/2016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F422C6-47DF-45B1-9190-15F43CA5E00C}" type="slidenum">
              <a:rPr lang="en-US" smtClean="0"/>
              <a:pPr/>
              <a:t>‹#›</a:t>
            </a:fld>
            <a:endParaRPr lang="en-US"/>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FD550-8276-430A-A472-A208A0E02E0A}" type="datetimeFigureOut">
              <a:rPr lang="en-US" smtClean="0"/>
              <a:pPr/>
              <a:t>6/28/2016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422C6-47DF-45B1-9190-15F43CA5E00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notesSlide" Target="../notesSlides/notesSlide19.xml"/><Relationship Id="rId7" Type="http://schemas.openxmlformats.org/officeDocument/2006/relationships/diagramLayout" Target="../diagrams/layout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diagramData" Target="../diagrams/data2.xml"/><Relationship Id="rId11" Type="http://schemas.openxmlformats.org/officeDocument/2006/relationships/image" Target="../media/image7.png"/><Relationship Id="rId5" Type="http://schemas.openxmlformats.org/officeDocument/2006/relationships/image" Target="../media/image2.png"/><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notesSlide" Target="../notesSlides/notesSlide22.xml"/><Relationship Id="rId7" Type="http://schemas.openxmlformats.org/officeDocument/2006/relationships/diagramLayout" Target="../diagrams/layout3.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diagramData" Target="../diagrams/data3.xml"/><Relationship Id="rId11" Type="http://schemas.openxmlformats.org/officeDocument/2006/relationships/image" Target="../media/image7.png"/><Relationship Id="rId5" Type="http://schemas.openxmlformats.org/officeDocument/2006/relationships/image" Target="../media/image2.png"/><Relationship Id="rId10" Type="http://schemas.microsoft.com/office/2007/relationships/diagramDrawing" Target="../diagrams/drawing3.xml"/><Relationship Id="rId4" Type="http://schemas.openxmlformats.org/officeDocument/2006/relationships/image" Target="../media/image4.png"/><Relationship Id="rId9" Type="http://schemas.openxmlformats.org/officeDocument/2006/relationships/diagramColors" Target="../diagrams/colors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3.xml"/><Relationship Id="rId7" Type="http://schemas.openxmlformats.org/officeDocument/2006/relationships/diagramLayout" Target="../diagrams/layout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7.png"/><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372"/>
            <a:ext cx="12192000" cy="6857628"/>
            <a:chOff x="0" y="372"/>
            <a:chExt cx="12192000" cy="6857628"/>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 name="Rectangle 2"/>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18" name="Rectangle 17"/>
          <p:cNvSpPr/>
          <p:nvPr/>
        </p:nvSpPr>
        <p:spPr>
          <a:xfrm>
            <a:off x="3653210" y="1371599"/>
            <a:ext cx="8538790" cy="290899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TextBox 19"/>
          <p:cNvSpPr txBox="1"/>
          <p:nvPr/>
        </p:nvSpPr>
        <p:spPr>
          <a:xfrm>
            <a:off x="4953000" y="1645399"/>
            <a:ext cx="7772400" cy="2477601"/>
          </a:xfrm>
          <a:prstGeom prst="rect">
            <a:avLst/>
          </a:prstGeom>
          <a:noFill/>
        </p:spPr>
        <p:txBody>
          <a:bodyPr wrap="square" rtlCol="0">
            <a:spAutoFit/>
          </a:bodyPr>
          <a:lstStyle/>
          <a:p>
            <a:pPr>
              <a:lnSpc>
                <a:spcPts val="9000"/>
              </a:lnSpc>
              <a:spcAft>
                <a:spcPts val="600"/>
              </a:spcAft>
            </a:pPr>
            <a:r>
              <a:rPr lang="en-US" sz="9000" b="1" spc="-250" dirty="0">
                <a:solidFill>
                  <a:schemeClr val="bg1"/>
                </a:solidFill>
                <a:latin typeface="Arial Rounded MT Bold" panose="020F0704030504030204" pitchFamily="34" charset="0"/>
              </a:rPr>
              <a:t>Intro to Web</a:t>
            </a:r>
          </a:p>
          <a:p>
            <a:pPr>
              <a:lnSpc>
                <a:spcPts val="9000"/>
              </a:lnSpc>
              <a:spcAft>
                <a:spcPts val="600"/>
              </a:spcAft>
            </a:pPr>
            <a:r>
              <a:rPr lang="en-US" sz="9000" b="1" spc="-250" dirty="0">
                <a:solidFill>
                  <a:schemeClr val="bg1"/>
                </a:solidFill>
                <a:latin typeface="Arial Rounded MT Bold" panose="020F0704030504030204" pitchFamily="34" charset="0"/>
              </a:rPr>
              <a:t>Development</a:t>
            </a:r>
          </a:p>
        </p:txBody>
      </p:sp>
      <p:sp>
        <p:nvSpPr>
          <p:cNvPr id="22" name="TextBox 21"/>
          <p:cNvSpPr txBox="1"/>
          <p:nvPr/>
        </p:nvSpPr>
        <p:spPr>
          <a:xfrm>
            <a:off x="4953000" y="4318263"/>
            <a:ext cx="7746886" cy="1500411"/>
          </a:xfrm>
          <a:prstGeom prst="rect">
            <a:avLst/>
          </a:prstGeom>
          <a:noFill/>
        </p:spPr>
        <p:txBody>
          <a:bodyPr wrap="square" rtlCol="0">
            <a:spAutoFit/>
          </a:bodyPr>
          <a:lstStyle/>
          <a:p>
            <a:r>
              <a:rPr lang="en-US" sz="5400" b="1" dirty="0">
                <a:solidFill>
                  <a:srgbClr val="005A9E"/>
                </a:solidFill>
                <a:latin typeface="Arial Rounded MT Bold" panose="020F0704030504030204" pitchFamily="34" charset="0"/>
              </a:rPr>
              <a:t>Part </a:t>
            </a:r>
            <a:r>
              <a:rPr lang="en-US" sz="5400" b="1" dirty="0">
                <a:solidFill>
                  <a:srgbClr val="005A9E"/>
                </a:solidFill>
                <a:latin typeface="Arial Rounded MT Bold" panose="020F0704030504030204" pitchFamily="34" charset="0"/>
              </a:rPr>
              <a:t>B</a:t>
            </a:r>
            <a:endParaRPr lang="en-US" sz="5400" b="1" dirty="0">
              <a:solidFill>
                <a:srgbClr val="005A9E"/>
              </a:solidFill>
              <a:latin typeface="Arial Rounded MT Bold" panose="020F0704030504030204" pitchFamily="34" charset="0"/>
            </a:endParaRPr>
          </a:p>
          <a:p>
            <a:pPr>
              <a:lnSpc>
                <a:spcPts val="4500"/>
              </a:lnSpc>
            </a:pPr>
            <a:r>
              <a:rPr lang="en-US" sz="3600" b="1" dirty="0">
                <a:solidFill>
                  <a:srgbClr val="AF423F"/>
                </a:solidFill>
                <a:latin typeface="Arial Rounded MT Bold" panose="020F0704030504030204" pitchFamily="34" charset="0"/>
              </a:rPr>
              <a:t>Instructor: </a:t>
            </a:r>
            <a:r>
              <a:rPr lang="en-US" sz="3200" b="1" dirty="0" err="1">
                <a:solidFill>
                  <a:srgbClr val="AF423F"/>
                </a:solidFill>
                <a:latin typeface="Arial Rounded MT Bold" panose="020F0704030504030204" pitchFamily="34" charset="0"/>
              </a:rPr>
              <a:t>La’Von</a:t>
            </a:r>
            <a:r>
              <a:rPr lang="en-US" sz="3200" b="1" dirty="0">
                <a:solidFill>
                  <a:srgbClr val="AF423F"/>
                </a:solidFill>
                <a:latin typeface="Arial Rounded MT Bold" panose="020F0704030504030204" pitchFamily="34" charset="0"/>
              </a:rPr>
              <a:t> </a:t>
            </a:r>
            <a:r>
              <a:rPr lang="en-US" sz="3200" b="1" dirty="0" err="1">
                <a:solidFill>
                  <a:srgbClr val="AF423F"/>
                </a:solidFill>
                <a:latin typeface="Arial Rounded MT Bold" panose="020F0704030504030204" pitchFamily="34" charset="0"/>
              </a:rPr>
              <a:t>LaMar</a:t>
            </a:r>
            <a:r>
              <a:rPr lang="en-US" sz="3200" b="1" dirty="0">
                <a:solidFill>
                  <a:srgbClr val="AF423F"/>
                </a:solidFill>
                <a:latin typeface="Arial Rounded MT Bold" panose="020F0704030504030204" pitchFamily="34" charset="0"/>
              </a:rPr>
              <a:t> Towns</a:t>
            </a:r>
          </a:p>
        </p:txBody>
      </p:sp>
      <p:sp>
        <p:nvSpPr>
          <p:cNvPr id="13" name="TextBox 12"/>
          <p:cNvSpPr txBox="1"/>
          <p:nvPr/>
        </p:nvSpPr>
        <p:spPr>
          <a:xfrm>
            <a:off x="4953000" y="381000"/>
            <a:ext cx="6575806" cy="925894"/>
          </a:xfrm>
          <a:prstGeom prst="rect">
            <a:avLst/>
          </a:prstGeom>
          <a:noFill/>
        </p:spPr>
        <p:txBody>
          <a:bodyPr wrap="square" rtlCol="0">
            <a:spAutoFit/>
          </a:bodyPr>
          <a:lstStyle/>
          <a:p>
            <a:pPr>
              <a:lnSpc>
                <a:spcPts val="6500"/>
              </a:lnSpc>
              <a:spcAft>
                <a:spcPts val="3600"/>
              </a:spcAft>
            </a:pPr>
            <a:r>
              <a:rPr lang="en-US" sz="6000" b="1" dirty="0">
                <a:solidFill>
                  <a:srgbClr val="AF423F"/>
                </a:solidFill>
                <a:latin typeface="Arial Rounded MT Bold" panose="020F0704030504030204" pitchFamily="34" charset="0"/>
              </a:rPr>
              <a:t>Welcome </a:t>
            </a:r>
            <a:r>
              <a:rPr lang="en-US" sz="6000" b="1" dirty="0" smtClean="0">
                <a:solidFill>
                  <a:srgbClr val="AF423F"/>
                </a:solidFill>
                <a:latin typeface="Arial Rounded MT Bold" panose="020F0704030504030204" pitchFamily="34" charset="0"/>
              </a:rPr>
              <a:t>to</a:t>
            </a:r>
            <a:endParaRPr lang="en-US" sz="6000" b="1" spc="-50" dirty="0" smtClean="0">
              <a:solidFill>
                <a:srgbClr val="AF423F"/>
              </a:solidFill>
              <a:latin typeface="Arial Rounded MT Bold" panose="020F0704030504030204"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60" y="655073"/>
            <a:ext cx="4572940" cy="4602727"/>
          </a:xfrm>
          <a:prstGeom prst="rect">
            <a:avLst/>
          </a:prstGeom>
        </p:spPr>
      </p:pic>
    </p:spTree>
    <p:extLst>
      <p:ext uri="{BB962C8B-B14F-4D97-AF65-F5344CB8AC3E}">
        <p14:creationId xmlns:p14="http://schemas.microsoft.com/office/powerpoint/2010/main" val="3026589574"/>
      </p:ext>
    </p:extLst>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011" y="372"/>
            <a:ext cx="12192000" cy="6857628"/>
            <a:chOff x="0" y="372"/>
            <a:chExt cx="12192000" cy="6857628"/>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1" name="Rectangle 30"/>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4" name="Rectangle 23"/>
          <p:cNvSpPr/>
          <p:nvPr/>
        </p:nvSpPr>
        <p:spPr>
          <a:xfrm>
            <a:off x="0" y="3071509"/>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555436"/>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52400" y="555436"/>
            <a:ext cx="10850888" cy="2062103"/>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Separating Files??</a:t>
            </a:r>
            <a:r>
              <a:rPr lang="en-US" sz="6000" dirty="0">
                <a:latin typeface="BPreplay" panose="02000503000000020004" pitchFamily="50" charset="0"/>
              </a:rPr>
              <a:t> </a:t>
            </a:r>
            <a:endParaRPr lang="en-US" sz="6000" dirty="0" smtClean="0">
              <a:latin typeface="BPreplay" panose="02000503000000020004" pitchFamily="50" charset="0"/>
            </a:endParaRPr>
          </a:p>
          <a:p>
            <a:pPr marL="0" indent="0" fontAlgn="base">
              <a:spcBef>
                <a:spcPts val="0"/>
              </a:spcBef>
              <a:spcAft>
                <a:spcPts val="1200"/>
              </a:spcAft>
              <a:buSzPct val="150000"/>
              <a:buNone/>
            </a:pPr>
            <a:r>
              <a:rPr lang="en-US" sz="2400" dirty="0" smtClean="0">
                <a:latin typeface="BPreplay" panose="02000503000000020004" pitchFamily="50" charset="0"/>
              </a:rPr>
              <a:t>There </a:t>
            </a:r>
            <a:r>
              <a:rPr lang="en-US" sz="2400" dirty="0">
                <a:latin typeface="BPreplay" panose="02000503000000020004" pitchFamily="50" charset="0"/>
              </a:rPr>
              <a:t>are plenty reason a Dev will separate </a:t>
            </a:r>
            <a:r>
              <a:rPr lang="en-US" sz="2400" dirty="0" smtClean="0">
                <a:latin typeface="BPreplay" panose="02000503000000020004" pitchFamily="50" charset="0"/>
              </a:rPr>
              <a:t>the</a:t>
            </a:r>
          </a:p>
          <a:p>
            <a:pPr marL="0" indent="0" fontAlgn="base">
              <a:spcBef>
                <a:spcPts val="0"/>
              </a:spcBef>
              <a:spcAft>
                <a:spcPts val="1200"/>
              </a:spcAft>
              <a:buSzPct val="150000"/>
              <a:buNone/>
            </a:pPr>
            <a:r>
              <a:rPr lang="en-US" sz="2400" dirty="0" smtClean="0">
                <a:latin typeface="BPreplay" panose="02000503000000020004" pitchFamily="50" charset="0"/>
              </a:rPr>
              <a:t>two </a:t>
            </a:r>
            <a:r>
              <a:rPr lang="en-US" sz="2400" dirty="0">
                <a:latin typeface="BPreplay" panose="02000503000000020004" pitchFamily="50" charset="0"/>
              </a:rPr>
              <a:t>files, But here are a few below</a:t>
            </a:r>
            <a:endParaRPr lang="en-US" sz="2400" spc="-50" dirty="0" smtClean="0">
              <a:solidFill>
                <a:schemeClr val="bg1"/>
              </a:solidFill>
              <a:latin typeface="Arial Rounded MT Bold" panose="020F0704030504030204" pitchFamily="34" charset="0"/>
            </a:endParaRPr>
          </a:p>
        </p:txBody>
      </p:sp>
      <p:sp>
        <p:nvSpPr>
          <p:cNvPr id="27" name="TextBox 26"/>
          <p:cNvSpPr txBox="1"/>
          <p:nvPr/>
        </p:nvSpPr>
        <p:spPr>
          <a:xfrm>
            <a:off x="152400" y="2998229"/>
            <a:ext cx="10850888" cy="2939266"/>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Key Notes</a:t>
            </a:r>
            <a:endParaRPr lang="en-US" sz="5500" spc="-50" dirty="0">
              <a:solidFill>
                <a:schemeClr val="bg1"/>
              </a:solidFill>
              <a:latin typeface="Arial Rounded MT Bold" panose="020F0704030504030204" pitchFamily="34" charset="0"/>
            </a:endParaRPr>
          </a:p>
          <a:p>
            <a:pPr>
              <a:lnSpc>
                <a:spcPts val="3300"/>
              </a:lnSpc>
              <a:spcBef>
                <a:spcPts val="0"/>
              </a:spcBef>
              <a:spcAft>
                <a:spcPts val="600"/>
              </a:spcAft>
              <a:buSzPct val="150000"/>
              <a:buFont typeface="Arial" panose="020B0604020202020204" pitchFamily="34" charset="0"/>
              <a:buChar char="•"/>
            </a:pPr>
            <a:r>
              <a:rPr lang="en-US" sz="2600" dirty="0">
                <a:latin typeface="BPreplay" panose="02000503000000020004" pitchFamily="50" charset="0"/>
              </a:rPr>
              <a:t>Applying the same format to multiple HTML elements without rewriting code versus inline </a:t>
            </a:r>
            <a:r>
              <a:rPr lang="en-US" sz="2600" dirty="0" err="1">
                <a:latin typeface="BPreplay" panose="02000503000000020004" pitchFamily="50" charset="0"/>
              </a:rPr>
              <a:t>css</a:t>
            </a:r>
            <a:r>
              <a:rPr lang="en-US" sz="2600" dirty="0">
                <a:latin typeface="BPreplay" panose="02000503000000020004" pitchFamily="50" charset="0"/>
              </a:rPr>
              <a:t> where you do rewrite code</a:t>
            </a:r>
          </a:p>
          <a:p>
            <a:pPr>
              <a:lnSpc>
                <a:spcPts val="3300"/>
              </a:lnSpc>
              <a:spcBef>
                <a:spcPts val="0"/>
              </a:spcBef>
              <a:spcAft>
                <a:spcPts val="1200"/>
              </a:spcAft>
              <a:buSzPct val="150000"/>
              <a:buFont typeface="Arial" panose="020B0604020202020204" pitchFamily="34" charset="0"/>
              <a:buChar char="•"/>
            </a:pPr>
            <a:r>
              <a:rPr lang="en-US" sz="2600" dirty="0">
                <a:latin typeface="BPreplay" panose="02000503000000020004" pitchFamily="50" charset="0"/>
              </a:rPr>
              <a:t>Applying the same design/appearance to several HTML pages using just one .</a:t>
            </a:r>
            <a:r>
              <a:rPr lang="en-US" sz="2600" dirty="0" err="1">
                <a:latin typeface="BPreplay" panose="02000503000000020004" pitchFamily="50" charset="0"/>
              </a:rPr>
              <a:t>css</a:t>
            </a:r>
            <a:r>
              <a:rPr lang="en-US" sz="2600" dirty="0">
                <a:latin typeface="BPreplay" panose="02000503000000020004" pitchFamily="50" charset="0"/>
              </a:rPr>
              <a:t> fill</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713" y="142209"/>
            <a:ext cx="3781926" cy="3609086"/>
          </a:xfrm>
          <a:prstGeom prst="rect">
            <a:avLst/>
          </a:prstGeom>
        </p:spPr>
      </p:pic>
    </p:spTree>
    <p:extLst>
      <p:ext uri="{BB962C8B-B14F-4D97-AF65-F5344CB8AC3E}">
        <p14:creationId xmlns:p14="http://schemas.microsoft.com/office/powerpoint/2010/main" val="253834540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762" y="0"/>
              <a:ext cx="12191238" cy="6629400"/>
            </a:xfrm>
            <a:prstGeom prst="rect">
              <a:avLst/>
            </a:prstGeom>
          </p:spPr>
        </p:pic>
        <p:sp>
          <p:nvSpPr>
            <p:cNvPr id="13" name="Rectangle 12"/>
            <p:cNvSpPr/>
            <p:nvPr/>
          </p:nvSpPr>
          <p:spPr>
            <a:xfrm>
              <a:off x="0" y="6172200"/>
              <a:ext cx="12192000" cy="685800"/>
            </a:xfrm>
            <a:prstGeom prst="rect">
              <a:avLst/>
            </a:prstGeom>
            <a:gradFill flip="none" rotWithShape="1">
              <a:gsLst>
                <a:gs pos="0">
                  <a:srgbClr val="FF781D"/>
                </a:gs>
                <a:gs pos="50000">
                  <a:srgbClr val="FF8837"/>
                </a:gs>
                <a:gs pos="100000">
                  <a:srgbClr val="FF9D5B"/>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7" name="Rectangle 6"/>
          <p:cNvSpPr/>
          <p:nvPr/>
        </p:nvSpPr>
        <p:spPr>
          <a:xfrm>
            <a:off x="4267200" y="1004405"/>
            <a:ext cx="7924800" cy="1508064"/>
          </a:xfrm>
          <a:prstGeom prst="rect">
            <a:avLst/>
          </a:prstGeom>
          <a:solidFill>
            <a:srgbClr val="97B9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p:cNvSpPr txBox="1"/>
          <p:nvPr/>
        </p:nvSpPr>
        <p:spPr>
          <a:xfrm>
            <a:off x="4566777" y="1078197"/>
            <a:ext cx="6395006" cy="1236095"/>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r>
              <a:rPr lang="en-US" sz="4800" dirty="0" smtClean="0">
                <a:solidFill>
                  <a:schemeClr val="bg1"/>
                </a:solidFill>
              </a:rPr>
              <a:t>Things to Style in your stylesheet</a:t>
            </a:r>
            <a:endParaRPr lang="en-US" sz="4800" dirty="0">
              <a:solidFill>
                <a:schemeClr val="bg1"/>
              </a:solidFill>
            </a:endParaRPr>
          </a:p>
        </p:txBody>
      </p:sp>
      <p:sp>
        <p:nvSpPr>
          <p:cNvPr id="10" name="TextBox 9"/>
          <p:cNvSpPr txBox="1"/>
          <p:nvPr/>
        </p:nvSpPr>
        <p:spPr>
          <a:xfrm>
            <a:off x="4566776" y="2823500"/>
            <a:ext cx="7244223" cy="4016484"/>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HTML  IMAGES</a:t>
            </a:r>
            <a:endParaRPr lang="en-US" sz="2600" dirty="0">
              <a:latin typeface="BPreplay" panose="02000503000000020004" pitchFamily="50" charset="0"/>
            </a:endParaRPr>
          </a:p>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HTML LINKS</a:t>
            </a:r>
          </a:p>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HTML PARAGRAPHS</a:t>
            </a:r>
          </a:p>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HTML HEADINGS</a:t>
            </a:r>
          </a:p>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HTML DIVS</a:t>
            </a:r>
          </a:p>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HTMLS SPANS</a:t>
            </a:r>
          </a:p>
          <a:p>
            <a:pPr>
              <a:lnSpc>
                <a:spcPts val="3300"/>
              </a:lnSpc>
              <a:spcBef>
                <a:spcPts val="0"/>
              </a:spcBef>
              <a:spcAft>
                <a:spcPts val="600"/>
              </a:spcAft>
              <a:buSzPct val="150000"/>
              <a:buFont typeface="Arial" panose="020B0604020202020204" pitchFamily="34" charset="0"/>
              <a:buChar char="•"/>
            </a:pPr>
            <a:endParaRPr lang="en-US" sz="2600" dirty="0" smtClean="0">
              <a:latin typeface="BPreplay" panose="02000503000000020004" pitchFamily="50" charset="0"/>
            </a:endParaRPr>
          </a:p>
          <a:p>
            <a:pPr marL="0" indent="0">
              <a:lnSpc>
                <a:spcPts val="3300"/>
              </a:lnSpc>
              <a:spcBef>
                <a:spcPts val="0"/>
              </a:spcBef>
              <a:spcAft>
                <a:spcPts val="600"/>
              </a:spcAft>
              <a:buSzPct val="150000"/>
              <a:buNone/>
            </a:pPr>
            <a:r>
              <a:rPr lang="en-US" sz="2600" dirty="0" smtClean="0">
                <a:latin typeface="BPreplay" panose="02000503000000020004" pitchFamily="50" charset="0"/>
              </a:rPr>
              <a:t>  </a:t>
            </a:r>
            <a:endParaRPr lang="en-US" sz="2600" dirty="0">
              <a:latin typeface="BPreplay" panose="02000503000000020004" pitchFamily="50"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092" y="128493"/>
            <a:ext cx="4248284" cy="6141720"/>
          </a:xfrm>
          <a:prstGeom prst="rect">
            <a:avLst/>
          </a:prstGeom>
        </p:spPr>
      </p:pic>
    </p:spTree>
    <p:extLst>
      <p:ext uri="{BB962C8B-B14F-4D97-AF65-F5344CB8AC3E}">
        <p14:creationId xmlns:p14="http://schemas.microsoft.com/office/powerpoint/2010/main" val="14242825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0"/>
            <a:ext cx="12192000" cy="6858000"/>
            <a:chOff x="0" y="0"/>
            <a:chExt cx="12192000" cy="685800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25" name="Rectangle 24"/>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2" name="Rectangle 21"/>
          <p:cNvSpPr/>
          <p:nvPr/>
        </p:nvSpPr>
        <p:spPr>
          <a:xfrm>
            <a:off x="838200" y="457200"/>
            <a:ext cx="10439400" cy="525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F5597"/>
              </a:solidFill>
              <a:latin typeface="BPreplay" panose="02000503000000020004" pitchFamily="50"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609600"/>
            <a:ext cx="9829800" cy="4953000"/>
          </a:xfrm>
          <a:prstGeom prst="rect">
            <a:avLst/>
          </a:prstGeom>
        </p:spPr>
      </p:pic>
    </p:spTree>
    <p:extLst>
      <p:ext uri="{BB962C8B-B14F-4D97-AF65-F5344CB8AC3E}">
        <p14:creationId xmlns:p14="http://schemas.microsoft.com/office/powerpoint/2010/main" val="1736072971"/>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0"/>
            <a:ext cx="12192000" cy="6857628"/>
            <a:chOff x="0" y="372"/>
            <a:chExt cx="12192000" cy="6857628"/>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1" name="Rectangle 30"/>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4" name="Rectangle 23"/>
          <p:cNvSpPr/>
          <p:nvPr/>
        </p:nvSpPr>
        <p:spPr>
          <a:xfrm>
            <a:off x="85569" y="2543629"/>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199753"/>
            <a:ext cx="94488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14300" y="161808"/>
            <a:ext cx="10850888" cy="2362185"/>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Linking everything together</a:t>
            </a:r>
          </a:p>
          <a:p>
            <a:pPr marL="0" indent="0">
              <a:lnSpc>
                <a:spcPts val="3300"/>
              </a:lnSpc>
              <a:spcBef>
                <a:spcPts val="0"/>
              </a:spcBef>
              <a:spcAft>
                <a:spcPts val="1200"/>
              </a:spcAft>
              <a:buSzPct val="150000"/>
              <a:buNone/>
            </a:pPr>
            <a:r>
              <a:rPr lang="en-US" sz="2600" dirty="0">
                <a:latin typeface="BPreplay" panose="02000503000000020004" pitchFamily="50" charset="0"/>
              </a:rPr>
              <a:t>Now that you know the importance of creating a separate </a:t>
            </a:r>
            <a:r>
              <a:rPr lang="en-US" sz="2600" dirty="0" err="1">
                <a:latin typeface="BPreplay" panose="02000503000000020004" pitchFamily="50" charset="0"/>
              </a:rPr>
              <a:t>css</a:t>
            </a:r>
            <a:r>
              <a:rPr lang="en-US" sz="2600" dirty="0">
                <a:latin typeface="BPreplay" panose="02000503000000020004" pitchFamily="50" charset="0"/>
              </a:rPr>
              <a:t> file, you know that you can also write </a:t>
            </a:r>
            <a:r>
              <a:rPr lang="en-US" sz="2600" dirty="0" err="1">
                <a:latin typeface="BPreplay" panose="02000503000000020004" pitchFamily="50" charset="0"/>
              </a:rPr>
              <a:t>css</a:t>
            </a:r>
            <a:r>
              <a:rPr lang="en-US" sz="2600" dirty="0">
                <a:latin typeface="BPreplay" panose="02000503000000020004" pitchFamily="50" charset="0"/>
              </a:rPr>
              <a:t> inline to your html doc, and you know what </a:t>
            </a:r>
            <a:r>
              <a:rPr lang="en-US" sz="2600" dirty="0" err="1">
                <a:latin typeface="BPreplay" panose="02000503000000020004" pitchFamily="50" charset="0"/>
              </a:rPr>
              <a:t>css</a:t>
            </a:r>
            <a:r>
              <a:rPr lang="en-US" sz="2600" dirty="0">
                <a:latin typeface="BPreplay" panose="02000503000000020004" pitchFamily="50" charset="0"/>
              </a:rPr>
              <a:t> is, lets link the files together</a:t>
            </a:r>
          </a:p>
        </p:txBody>
      </p:sp>
      <p:sp>
        <p:nvSpPr>
          <p:cNvPr id="27" name="TextBox 26"/>
          <p:cNvSpPr txBox="1"/>
          <p:nvPr/>
        </p:nvSpPr>
        <p:spPr>
          <a:xfrm>
            <a:off x="0" y="2445769"/>
            <a:ext cx="10850888" cy="3824124"/>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Key Notes</a:t>
            </a:r>
            <a:endParaRPr lang="en-US" sz="5500" spc="-50" dirty="0">
              <a:solidFill>
                <a:schemeClr val="bg1"/>
              </a:solidFill>
              <a:latin typeface="Arial Rounded MT Bold" panose="020F0704030504030204" pitchFamily="34" charset="0"/>
            </a:endParaRP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First things first, Always place this link inside the head of you html doc &lt;head&gt;&lt;/head&gt;</a:t>
            </a: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You will need a Type attribute that should always be equal to “text/</a:t>
            </a:r>
            <a:r>
              <a:rPr lang="en-US" sz="2000" dirty="0" err="1">
                <a:latin typeface="BPreplay" panose="02000503000000020004" pitchFamily="50" charset="0"/>
              </a:rPr>
              <a:t>css</a:t>
            </a:r>
            <a:r>
              <a:rPr lang="en-US" sz="2000" dirty="0" smtClean="0">
                <a:latin typeface="BPreplay" panose="02000503000000020004" pitchFamily="50" charset="0"/>
              </a:rPr>
              <a:t>”</a:t>
            </a: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A </a:t>
            </a:r>
            <a:r>
              <a:rPr lang="en-US" sz="2000" dirty="0" err="1">
                <a:latin typeface="BPreplay" panose="02000503000000020004" pitchFamily="50" charset="0"/>
              </a:rPr>
              <a:t>rel</a:t>
            </a:r>
            <a:r>
              <a:rPr lang="en-US" sz="2000" dirty="0">
                <a:latin typeface="BPreplay" panose="02000503000000020004" pitchFamily="50" charset="0"/>
              </a:rPr>
              <a:t> attribute that should always be equal to “stylesheet”</a:t>
            </a: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A HREF attribute that should point to the web address of you CSS file</a:t>
            </a:r>
          </a:p>
          <a:p>
            <a:pPr>
              <a:lnSpc>
                <a:spcPts val="3300"/>
              </a:lnSpc>
              <a:spcBef>
                <a:spcPts val="0"/>
              </a:spcBef>
              <a:spcAft>
                <a:spcPts val="1200"/>
              </a:spcAft>
              <a:buSzPct val="150000"/>
              <a:buFont typeface="Arial" panose="020B0604020202020204" pitchFamily="34" charset="0"/>
              <a:buChar char="•"/>
            </a:pPr>
            <a:endParaRPr lang="en-US" sz="2000" dirty="0">
              <a:latin typeface="BPreplay" panose="02000503000000020004" pitchFamily="50" charset="0"/>
            </a:endParaRPr>
          </a:p>
        </p:txBody>
      </p:sp>
    </p:spTree>
    <p:extLst>
      <p:ext uri="{BB962C8B-B14F-4D97-AF65-F5344CB8AC3E}">
        <p14:creationId xmlns:p14="http://schemas.microsoft.com/office/powerpoint/2010/main" val="35506843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0"/>
            <a:ext cx="12192000" cy="6858000"/>
            <a:chOff x="0" y="0"/>
            <a:chExt cx="12192000" cy="685800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25" name="Rectangle 24"/>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2" name="Rectangle 21"/>
          <p:cNvSpPr/>
          <p:nvPr/>
        </p:nvSpPr>
        <p:spPr>
          <a:xfrm>
            <a:off x="838200" y="457200"/>
            <a:ext cx="10439400" cy="525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F5597"/>
              </a:solidFill>
              <a:latin typeface="BPreplay" panose="02000503000000020004" pitchFamily="50"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 y="1917465"/>
            <a:ext cx="10210800" cy="2337269"/>
          </a:xfrm>
          <a:prstGeom prst="rect">
            <a:avLst/>
          </a:prstGeom>
        </p:spPr>
      </p:pic>
    </p:spTree>
    <p:extLst>
      <p:ext uri="{BB962C8B-B14F-4D97-AF65-F5344CB8AC3E}">
        <p14:creationId xmlns:p14="http://schemas.microsoft.com/office/powerpoint/2010/main" val="3213315460"/>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0"/>
            <a:ext cx="12192000" cy="6858000"/>
            <a:chOff x="0" y="0"/>
            <a:chExt cx="12192000" cy="685800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25" name="Rectangle 24"/>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2" name="Rectangle 21"/>
          <p:cNvSpPr/>
          <p:nvPr/>
        </p:nvSpPr>
        <p:spPr>
          <a:xfrm>
            <a:off x="838200" y="457200"/>
            <a:ext cx="10439400" cy="525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F5597"/>
              </a:solidFill>
              <a:latin typeface="BPreplay" panose="02000503000000020004" pitchFamily="50"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929" y="873453"/>
            <a:ext cx="11484142" cy="4425294"/>
          </a:xfrm>
          <a:prstGeom prst="rect">
            <a:avLst/>
          </a:prstGeom>
        </p:spPr>
      </p:pic>
    </p:spTree>
    <p:extLst>
      <p:ext uri="{BB962C8B-B14F-4D97-AF65-F5344CB8AC3E}">
        <p14:creationId xmlns:p14="http://schemas.microsoft.com/office/powerpoint/2010/main" val="1885146571"/>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762" y="0"/>
              <a:ext cx="12191238" cy="6629400"/>
            </a:xfrm>
            <a:prstGeom prst="rect">
              <a:avLst/>
            </a:prstGeom>
          </p:spPr>
        </p:pic>
        <p:sp>
          <p:nvSpPr>
            <p:cNvPr id="13" name="Rectangle 12"/>
            <p:cNvSpPr/>
            <p:nvPr/>
          </p:nvSpPr>
          <p:spPr>
            <a:xfrm>
              <a:off x="0" y="6172200"/>
              <a:ext cx="12192000" cy="685800"/>
            </a:xfrm>
            <a:prstGeom prst="rect">
              <a:avLst/>
            </a:prstGeom>
            <a:gradFill flip="none" rotWithShape="1">
              <a:gsLst>
                <a:gs pos="0">
                  <a:srgbClr val="FF781D"/>
                </a:gs>
                <a:gs pos="50000">
                  <a:srgbClr val="FF8837"/>
                </a:gs>
                <a:gs pos="100000">
                  <a:srgbClr val="FF9D5B"/>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7" name="Rectangle 6"/>
          <p:cNvSpPr/>
          <p:nvPr/>
        </p:nvSpPr>
        <p:spPr>
          <a:xfrm>
            <a:off x="4267200" y="1004405"/>
            <a:ext cx="7924800" cy="1508064"/>
          </a:xfrm>
          <a:prstGeom prst="rect">
            <a:avLst/>
          </a:prstGeom>
          <a:solidFill>
            <a:srgbClr val="AF42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p:cNvSpPr txBox="1"/>
          <p:nvPr/>
        </p:nvSpPr>
        <p:spPr>
          <a:xfrm>
            <a:off x="4566777" y="1078197"/>
            <a:ext cx="6395006" cy="1236095"/>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r>
              <a:rPr lang="en-US" sz="9000" dirty="0" smtClean="0">
                <a:solidFill>
                  <a:schemeClr val="bg1"/>
                </a:solidFill>
              </a:rPr>
              <a:t>Review</a:t>
            </a:r>
            <a:endParaRPr lang="en-US" sz="9000" dirty="0">
              <a:solidFill>
                <a:schemeClr val="bg1"/>
              </a:solidFill>
            </a:endParaRPr>
          </a:p>
        </p:txBody>
      </p:sp>
      <p:sp>
        <p:nvSpPr>
          <p:cNvPr id="10" name="TextBox 9"/>
          <p:cNvSpPr txBox="1"/>
          <p:nvPr/>
        </p:nvSpPr>
        <p:spPr>
          <a:xfrm>
            <a:off x="4566776" y="2823500"/>
            <a:ext cx="7244223" cy="2939266"/>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What is CSS and what does it stand for?</a:t>
            </a:r>
            <a:endParaRPr lang="en-US" sz="2600" dirty="0">
              <a:latin typeface="BPreplay" panose="02000503000000020004" pitchFamily="50" charset="0"/>
            </a:endParaRPr>
          </a:p>
          <a:p>
            <a:pPr>
              <a:lnSpc>
                <a:spcPts val="3300"/>
              </a:lnSpc>
              <a:spcBef>
                <a:spcPts val="0"/>
              </a:spcBef>
              <a:spcAft>
                <a:spcPts val="600"/>
              </a:spcAft>
              <a:buSzPct val="150000"/>
              <a:buFont typeface="Arial" panose="020B0604020202020204" pitchFamily="34" charset="0"/>
              <a:buChar char="•"/>
            </a:pPr>
            <a:endParaRPr lang="en-US" sz="2600" dirty="0" smtClean="0">
              <a:latin typeface="BPreplay" panose="02000503000000020004" pitchFamily="50" charset="0"/>
            </a:endParaRPr>
          </a:p>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 Where is CSS written?</a:t>
            </a:r>
          </a:p>
          <a:p>
            <a:pPr>
              <a:lnSpc>
                <a:spcPts val="3300"/>
              </a:lnSpc>
              <a:spcBef>
                <a:spcPts val="0"/>
              </a:spcBef>
              <a:spcAft>
                <a:spcPts val="600"/>
              </a:spcAft>
              <a:buSzPct val="150000"/>
              <a:buFont typeface="Arial" panose="020B0604020202020204" pitchFamily="34" charset="0"/>
              <a:buChar char="•"/>
            </a:pPr>
            <a:endParaRPr lang="en-US" sz="2600" dirty="0" smtClean="0">
              <a:latin typeface="BPreplay" panose="02000503000000020004" pitchFamily="50" charset="0"/>
            </a:endParaRPr>
          </a:p>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How would you link Your CSS file to you HTML  doc?</a:t>
            </a:r>
            <a:endParaRPr lang="en-US" sz="2600" dirty="0">
              <a:latin typeface="BPreplay" panose="02000503000000020004" pitchFamily="50"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188" y="315974"/>
            <a:ext cx="2975313" cy="5975575"/>
          </a:xfrm>
          <a:prstGeom prst="rect">
            <a:avLst/>
          </a:prstGeom>
        </p:spPr>
      </p:pic>
    </p:spTree>
    <p:extLst>
      <p:ext uri="{BB962C8B-B14F-4D97-AF65-F5344CB8AC3E}">
        <p14:creationId xmlns:p14="http://schemas.microsoft.com/office/powerpoint/2010/main" val="238834376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372"/>
            <a:ext cx="12192000" cy="6857628"/>
            <a:chOff x="0" y="372"/>
            <a:chExt cx="12192000" cy="6857628"/>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26" name="Rectangle 25"/>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10" name="TextBox 9"/>
          <p:cNvSpPr txBox="1"/>
          <p:nvPr/>
        </p:nvSpPr>
        <p:spPr>
          <a:xfrm>
            <a:off x="4460474" y="2562924"/>
            <a:ext cx="7579469" cy="3108543"/>
          </a:xfrm>
          <a:prstGeom prst="rect">
            <a:avLst/>
          </a:prstGeom>
          <a:noFill/>
        </p:spPr>
        <p:txBody>
          <a:bodyPr wrap="square" rtlCol="0">
            <a:spAutoFit/>
          </a:bodyPr>
          <a:lstStyle/>
          <a:p>
            <a:pPr>
              <a:lnSpc>
                <a:spcPts val="1400"/>
              </a:lnSpc>
              <a:tabLst>
                <a:tab pos="514350" algn="l"/>
              </a:tabLst>
            </a:pPr>
            <a:r>
              <a:rPr lang="en-US" sz="4400" b="1" dirty="0" smtClean="0">
                <a:solidFill>
                  <a:srgbClr val="AF423F"/>
                </a:solidFill>
                <a:latin typeface="Arial Rounded MT Bold" panose="020F0704030504030204" pitchFamily="34" charset="0"/>
              </a:rPr>
              <a:t>1</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Download the exercise file below and open the file. </a:t>
            </a:r>
          </a:p>
          <a:p>
            <a:pPr>
              <a:tabLst>
                <a:tab pos="514350" algn="l"/>
              </a:tabLst>
            </a:pPr>
            <a:r>
              <a:rPr lang="en-US" dirty="0" smtClean="0">
                <a:solidFill>
                  <a:srgbClr val="005A9E"/>
                </a:solidFill>
                <a:latin typeface="BPreplay" panose="02000503000000020004" pitchFamily="50" charset="0"/>
              </a:rPr>
              <a:t>       (you must have Office 2013 on your PC).</a:t>
            </a:r>
          </a:p>
          <a:p>
            <a:pPr>
              <a:tabLst>
                <a:tab pos="514350" algn="l"/>
              </a:tabLst>
            </a:pPr>
            <a:endParaRPr lang="en-US" dirty="0" smtClean="0">
              <a:solidFill>
                <a:srgbClr val="005A9E"/>
              </a:solidFill>
              <a:latin typeface="BPreplay" panose="02000503000000020004" pitchFamily="50" charset="0"/>
            </a:endParaRP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2</a:t>
            </a:r>
            <a:r>
              <a:rPr lang="en-US" sz="2400" b="1" dirty="0" smtClean="0">
                <a:solidFill>
                  <a:srgbClr val="005A9E"/>
                </a:solidFill>
                <a:latin typeface="Arial Rounded MT Bold" panose="020F0704030504030204" pitchFamily="34" charset="0"/>
              </a:rPr>
              <a:t> </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Two</a:t>
            </a: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3</a:t>
            </a:r>
            <a:r>
              <a:rPr lang="en-US" sz="2400" b="1" dirty="0" smtClean="0">
                <a:solidFill>
                  <a:srgbClr val="005A9E"/>
                </a:solidFill>
                <a:latin typeface="Arial Rounded MT Bold" panose="020F0704030504030204" pitchFamily="34" charset="0"/>
              </a:rPr>
              <a:t> </a:t>
            </a:r>
            <a:r>
              <a:rPr lang="en-US" sz="2400"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Three</a:t>
            </a: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4</a:t>
            </a:r>
            <a:r>
              <a:rPr lang="en-US" sz="2400" b="1" dirty="0" smtClean="0">
                <a:solidFill>
                  <a:srgbClr val="005A9E"/>
                </a:solidFill>
                <a:latin typeface="Arial Rounded MT Bold" panose="020F0704030504030204" pitchFamily="34" charset="0"/>
              </a:rPr>
              <a:t> </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Four</a:t>
            </a: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5</a:t>
            </a:r>
            <a:r>
              <a:rPr lang="en-US" sz="2400" b="1" dirty="0" smtClean="0">
                <a:solidFill>
                  <a:srgbClr val="005A9E"/>
                </a:solidFill>
                <a:latin typeface="Arial Rounded MT Bold" panose="020F0704030504030204" pitchFamily="34" charset="0"/>
              </a:rPr>
              <a:t> </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Five</a:t>
            </a:r>
          </a:p>
        </p:txBody>
      </p:sp>
      <p:sp>
        <p:nvSpPr>
          <p:cNvPr id="16" name="Rectangle 15"/>
          <p:cNvSpPr/>
          <p:nvPr/>
        </p:nvSpPr>
        <p:spPr>
          <a:xfrm>
            <a:off x="3224981" y="533400"/>
            <a:ext cx="8967019" cy="16383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TextBox 16"/>
          <p:cNvSpPr txBox="1"/>
          <p:nvPr/>
        </p:nvSpPr>
        <p:spPr>
          <a:xfrm>
            <a:off x="3605981" y="668719"/>
            <a:ext cx="8586019" cy="1485901"/>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pPr>
              <a:lnSpc>
                <a:spcPts val="8500"/>
              </a:lnSpc>
              <a:spcBef>
                <a:spcPts val="0"/>
              </a:spcBef>
            </a:pPr>
            <a:r>
              <a:rPr lang="en-US" sz="8500" spc="-200" dirty="0" smtClean="0">
                <a:solidFill>
                  <a:schemeClr val="bg1"/>
                </a:solidFill>
              </a:rPr>
              <a:t>Lesson Exercise</a:t>
            </a:r>
            <a:endParaRPr lang="en-US" sz="8500" spc="-200" dirty="0">
              <a:solidFill>
                <a:schemeClr val="bg1"/>
              </a:solidFill>
            </a:endParaRPr>
          </a:p>
        </p:txBody>
      </p:sp>
    </p:spTree>
    <p:extLst>
      <p:ext uri="{BB962C8B-B14F-4D97-AF65-F5344CB8AC3E}">
        <p14:creationId xmlns:p14="http://schemas.microsoft.com/office/powerpoint/2010/main" val="3320043145"/>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0" y="372"/>
            <a:ext cx="12192000" cy="6857628"/>
            <a:chOff x="0" y="372"/>
            <a:chExt cx="12192000" cy="6857628"/>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27" name="Rectangle 26"/>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8" name="Picture 27"/>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17" name="Rectangle 16"/>
          <p:cNvSpPr/>
          <p:nvPr/>
        </p:nvSpPr>
        <p:spPr>
          <a:xfrm>
            <a:off x="4114800" y="1480318"/>
            <a:ext cx="8077200" cy="290899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TextBox 18"/>
          <p:cNvSpPr txBox="1"/>
          <p:nvPr/>
        </p:nvSpPr>
        <p:spPr>
          <a:xfrm>
            <a:off x="4419600" y="1797958"/>
            <a:ext cx="7264514" cy="1126270"/>
          </a:xfrm>
          <a:prstGeom prst="rect">
            <a:avLst/>
          </a:prstGeom>
          <a:noFill/>
        </p:spPr>
        <p:txBody>
          <a:bodyPr wrap="square" rtlCol="0">
            <a:spAutoFit/>
          </a:bodyPr>
          <a:lstStyle/>
          <a:p>
            <a:pPr>
              <a:lnSpc>
                <a:spcPts val="9000"/>
              </a:lnSpc>
              <a:spcAft>
                <a:spcPts val="600"/>
              </a:spcAft>
            </a:pPr>
            <a:r>
              <a:rPr lang="en-US" sz="6000" b="1" dirty="0" smtClean="0">
                <a:solidFill>
                  <a:schemeClr val="bg1"/>
                </a:solidFill>
                <a:latin typeface="Arial Rounded MT Bold" panose="020F0704030504030204" pitchFamily="34" charset="0"/>
              </a:rPr>
              <a:t>CSS SYNTAX * {}</a:t>
            </a:r>
            <a:endParaRPr lang="en-US" sz="6000" b="1" spc="-50" dirty="0" smtClean="0">
              <a:solidFill>
                <a:schemeClr val="bg1"/>
              </a:solidFill>
              <a:latin typeface="Arial Rounded MT Bold" panose="020F0704030504030204" pitchFamily="34" charset="0"/>
            </a:endParaRPr>
          </a:p>
        </p:txBody>
      </p:sp>
      <p:sp>
        <p:nvSpPr>
          <p:cNvPr id="23" name="TextBox 22"/>
          <p:cNvSpPr txBox="1"/>
          <p:nvPr/>
        </p:nvSpPr>
        <p:spPr>
          <a:xfrm>
            <a:off x="4419600" y="457200"/>
            <a:ext cx="7620000" cy="925894"/>
          </a:xfrm>
          <a:prstGeom prst="rect">
            <a:avLst/>
          </a:prstGeom>
          <a:noFill/>
        </p:spPr>
        <p:txBody>
          <a:bodyPr wrap="square" rtlCol="0">
            <a:spAutoFit/>
          </a:bodyPr>
          <a:lstStyle/>
          <a:p>
            <a:pPr>
              <a:lnSpc>
                <a:spcPts val="6500"/>
              </a:lnSpc>
              <a:spcAft>
                <a:spcPts val="3600"/>
              </a:spcAft>
            </a:pPr>
            <a:r>
              <a:rPr lang="en-US" sz="6500" b="1" spc="-150" dirty="0" smtClean="0">
                <a:solidFill>
                  <a:srgbClr val="AF423F"/>
                </a:solidFill>
                <a:latin typeface="Arial Rounded MT Bold" panose="020F0704030504030204" pitchFamily="34" charset="0"/>
              </a:rPr>
              <a:t>Lesson # 2</a:t>
            </a:r>
            <a:endParaRPr lang="en-US" sz="6500" b="1" spc="-150" dirty="0" smtClean="0">
              <a:solidFill>
                <a:srgbClr val="AF423F"/>
              </a:solidFill>
              <a:latin typeface="Arial Rounded MT Bold" panose="020F0704030504030204" pitchFamily="34" charset="0"/>
            </a:endParaRPr>
          </a:p>
        </p:txBody>
      </p:sp>
    </p:spTree>
    <p:extLst>
      <p:ext uri="{BB962C8B-B14F-4D97-AF65-F5344CB8AC3E}">
        <p14:creationId xmlns:p14="http://schemas.microsoft.com/office/powerpoint/2010/main" val="2972165638"/>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372"/>
            <a:ext cx="12192000" cy="6857628"/>
            <a:chOff x="0" y="372"/>
            <a:chExt cx="12192000" cy="6857628"/>
          </a:xfrm>
        </p:grpSpPr>
        <p:pic>
          <p:nvPicPr>
            <p:cNvPr id="31" name="Picture 30"/>
            <p:cNvPicPr>
              <a:picLocks noChangeAspect="1"/>
            </p:cNvPicPr>
            <p:nvPr/>
          </p:nvPicPr>
          <p:blipFill rotWithShape="1">
            <a:blip r:embed="rId2">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2" name="Rectangle 31"/>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5" name="Rectangle 24"/>
          <p:cNvSpPr/>
          <p:nvPr/>
        </p:nvSpPr>
        <p:spPr>
          <a:xfrm>
            <a:off x="0" y="2802905"/>
            <a:ext cx="73914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555436"/>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02912" y="555436"/>
            <a:ext cx="10850888" cy="2015936"/>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Rules</a:t>
            </a:r>
            <a:endParaRPr lang="en-US" sz="5500" spc="-50" dirty="0">
              <a:solidFill>
                <a:schemeClr val="bg1"/>
              </a:solidFill>
              <a:latin typeface="Arial Rounded MT Bold" panose="020F0704030504030204" pitchFamily="34" charset="0"/>
            </a:endParaRPr>
          </a:p>
          <a:p>
            <a:pPr marL="0" indent="0">
              <a:lnSpc>
                <a:spcPts val="3300"/>
              </a:lnSpc>
              <a:spcBef>
                <a:spcPts val="0"/>
              </a:spcBef>
              <a:spcAft>
                <a:spcPts val="600"/>
              </a:spcAft>
              <a:buSzPct val="150000"/>
              <a:buNone/>
            </a:pPr>
            <a:r>
              <a:rPr lang="en-US" sz="2600" dirty="0" smtClean="0">
                <a:latin typeface="BPreplay" panose="02000503000000020004" pitchFamily="50" charset="0"/>
              </a:rPr>
              <a:t>CSS syntax is created by declaring CSS rules, or simply directions </a:t>
            </a:r>
          </a:p>
          <a:p>
            <a:pPr marL="0" indent="0">
              <a:lnSpc>
                <a:spcPts val="3300"/>
              </a:lnSpc>
              <a:spcBef>
                <a:spcPts val="0"/>
              </a:spcBef>
              <a:spcAft>
                <a:spcPts val="600"/>
              </a:spcAft>
              <a:buSzPct val="150000"/>
              <a:buNone/>
            </a:pPr>
            <a:r>
              <a:rPr lang="en-US" sz="2600" dirty="0" smtClean="0">
                <a:latin typeface="BPreplay" panose="02000503000000020004" pitchFamily="50" charset="0"/>
              </a:rPr>
              <a:t>To style your HTML doc</a:t>
            </a:r>
            <a:endParaRPr lang="en-US" sz="2600" dirty="0">
              <a:latin typeface="BPreplay" panose="02000503000000020004" pitchFamily="50" charset="0"/>
            </a:endParaRPr>
          </a:p>
        </p:txBody>
      </p:sp>
      <p:sp>
        <p:nvSpPr>
          <p:cNvPr id="12" name="TextBox 11"/>
          <p:cNvSpPr txBox="1"/>
          <p:nvPr/>
        </p:nvSpPr>
        <p:spPr>
          <a:xfrm>
            <a:off x="228600" y="2802905"/>
            <a:ext cx="10850888" cy="4093428"/>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It’s a 3 step process</a:t>
            </a:r>
            <a:endParaRPr lang="en-US" sz="5500" spc="-50" dirty="0">
              <a:solidFill>
                <a:schemeClr val="bg1"/>
              </a:solidFill>
              <a:latin typeface="Arial Rounded MT Bold" panose="020F0704030504030204" pitchFamily="34" charset="0"/>
            </a:endParaRPr>
          </a:p>
          <a:p>
            <a:pPr>
              <a:lnSpc>
                <a:spcPts val="3300"/>
              </a:lnSpc>
              <a:spcBef>
                <a:spcPts val="0"/>
              </a:spcBef>
              <a:spcAft>
                <a:spcPts val="1200"/>
              </a:spcAft>
              <a:buSzPct val="150000"/>
              <a:buFont typeface="Arial" panose="020B0604020202020204" pitchFamily="34" charset="0"/>
              <a:buChar char="•"/>
            </a:pPr>
            <a:r>
              <a:rPr lang="en-US" sz="2600" dirty="0">
                <a:latin typeface="BPreplay" panose="02000503000000020004" pitchFamily="50" charset="0"/>
              </a:rPr>
              <a:t>A Selector can be any HTML element </a:t>
            </a:r>
          </a:p>
          <a:p>
            <a:pPr>
              <a:lnSpc>
                <a:spcPts val="3300"/>
              </a:lnSpc>
              <a:spcBef>
                <a:spcPts val="0"/>
              </a:spcBef>
              <a:spcAft>
                <a:spcPts val="1200"/>
              </a:spcAft>
              <a:buSzPct val="150000"/>
              <a:buFont typeface="Arial" panose="020B0604020202020204" pitchFamily="34" charset="0"/>
              <a:buChar char="•"/>
            </a:pPr>
            <a:r>
              <a:rPr lang="en-US" sz="2600" dirty="0">
                <a:latin typeface="BPreplay" panose="02000503000000020004" pitchFamily="50" charset="0"/>
              </a:rPr>
              <a:t>A Property is an aspect of an selector, for example </a:t>
            </a:r>
            <a:r>
              <a:rPr lang="en-US" sz="2600" dirty="0" smtClean="0">
                <a:latin typeface="BPreplay" panose="02000503000000020004" pitchFamily="50" charset="0"/>
              </a:rPr>
              <a:t>Background-color</a:t>
            </a:r>
          </a:p>
          <a:p>
            <a:pPr>
              <a:lnSpc>
                <a:spcPts val="3300"/>
              </a:lnSpc>
              <a:spcBef>
                <a:spcPts val="0"/>
              </a:spcBef>
              <a:spcAft>
                <a:spcPts val="1200"/>
              </a:spcAft>
              <a:buSzPct val="150000"/>
              <a:buFont typeface="Arial" panose="020B0604020202020204" pitchFamily="34" charset="0"/>
              <a:buChar char="•"/>
            </a:pPr>
            <a:r>
              <a:rPr lang="en-US" sz="2600" dirty="0">
                <a:latin typeface="BPreplay" panose="02000503000000020004" pitchFamily="50" charset="0"/>
              </a:rPr>
              <a:t>A Value is a possible setting for a Property, for example Red for Background-color</a:t>
            </a:r>
          </a:p>
          <a:p>
            <a:pPr marL="0" indent="0">
              <a:lnSpc>
                <a:spcPts val="3300"/>
              </a:lnSpc>
              <a:spcBef>
                <a:spcPts val="0"/>
              </a:spcBef>
              <a:spcAft>
                <a:spcPts val="1200"/>
              </a:spcAft>
              <a:buSzPct val="150000"/>
              <a:buNone/>
            </a:pPr>
            <a:endParaRPr lang="en-US" sz="2600" dirty="0">
              <a:latin typeface="BPreplay" panose="02000503000000020004" pitchFamily="50" charset="0"/>
            </a:endParaRPr>
          </a:p>
        </p:txBody>
      </p:sp>
    </p:spTree>
    <p:extLst>
      <p:ext uri="{BB962C8B-B14F-4D97-AF65-F5344CB8AC3E}">
        <p14:creationId xmlns:p14="http://schemas.microsoft.com/office/powerpoint/2010/main" val="379013095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0" y="0"/>
            <a:ext cx="12192000" cy="6858000"/>
            <a:chOff x="0" y="0"/>
            <a:chExt cx="12192000" cy="6858000"/>
          </a:xfrm>
        </p:grpSpPr>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23" name="Rectangle 22"/>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3" name="TextBox 2"/>
          <p:cNvSpPr txBox="1"/>
          <p:nvPr/>
        </p:nvSpPr>
        <p:spPr>
          <a:xfrm>
            <a:off x="3124200" y="152400"/>
            <a:ext cx="9059917" cy="1323439"/>
          </a:xfrm>
          <a:prstGeom prst="rect">
            <a:avLst/>
          </a:prstGeom>
          <a:noFill/>
        </p:spPr>
        <p:txBody>
          <a:bodyPr wrap="square" rtlCol="0">
            <a:spAutoFit/>
          </a:bodyPr>
          <a:lstStyle/>
          <a:p>
            <a:r>
              <a:rPr lang="en-US" sz="8000" b="1" spc="-220" dirty="0" smtClean="0">
                <a:solidFill>
                  <a:srgbClr val="005A9E"/>
                </a:solidFill>
                <a:latin typeface="Arial Rounded MT Bold" panose="020F0704030504030204" pitchFamily="34" charset="0"/>
              </a:rPr>
              <a:t>Course Directions</a:t>
            </a:r>
            <a:endParaRPr lang="en-US" sz="8000" b="1" spc="-220" dirty="0">
              <a:solidFill>
                <a:srgbClr val="005A9E"/>
              </a:solidFill>
              <a:latin typeface="Arial Rounded MT Bold" panose="020F0704030504030204" pitchFamily="34" charset="0"/>
            </a:endParaRPr>
          </a:p>
        </p:txBody>
      </p:sp>
      <p:sp>
        <p:nvSpPr>
          <p:cNvPr id="4" name="Rectangle 3"/>
          <p:cNvSpPr/>
          <p:nvPr/>
        </p:nvSpPr>
        <p:spPr>
          <a:xfrm>
            <a:off x="3276598" y="1485367"/>
            <a:ext cx="8610599"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276598" y="2174527"/>
            <a:ext cx="8610599" cy="594360"/>
          </a:xfrm>
          <a:prstGeom prst="rect">
            <a:avLst/>
          </a:prstGeom>
          <a:solidFill>
            <a:srgbClr val="C0504D"/>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3276599" y="2865746"/>
            <a:ext cx="8610599" cy="59436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3276599" y="4245861"/>
            <a:ext cx="8610599" cy="96012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p:cNvSpPr/>
          <p:nvPr/>
        </p:nvSpPr>
        <p:spPr>
          <a:xfrm>
            <a:off x="3276599" y="3552804"/>
            <a:ext cx="8610599" cy="59436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3276600" y="5299314"/>
            <a:ext cx="8610599" cy="59436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3962403" y="1648219"/>
            <a:ext cx="7848597" cy="4234493"/>
          </a:xfrm>
          <a:prstGeom prst="rect">
            <a:avLst/>
          </a:prstGeom>
          <a:noFill/>
        </p:spPr>
        <p:txBody>
          <a:bodyPr wrap="square" rtlCol="0">
            <a:spAutoFit/>
          </a:bodyPr>
          <a:lstStyle/>
          <a:p>
            <a:pPr>
              <a:lnSpc>
                <a:spcPts val="1900"/>
              </a:lnSpc>
              <a:spcAft>
                <a:spcPts val="3550"/>
              </a:spcAft>
            </a:pPr>
            <a:r>
              <a:rPr lang="en-US" sz="2100" dirty="0" smtClean="0">
                <a:solidFill>
                  <a:schemeClr val="bg1"/>
                </a:solidFill>
                <a:latin typeface="BPreplay" panose="02000503000000020004" pitchFamily="50" charset="0"/>
              </a:rPr>
              <a:t>You must view every lesson to pass this </a:t>
            </a:r>
            <a:r>
              <a:rPr lang="en-US" sz="2100" dirty="0" err="1" smtClean="0">
                <a:solidFill>
                  <a:schemeClr val="bg1"/>
                </a:solidFill>
                <a:latin typeface="BPreplay" panose="02000503000000020004" pitchFamily="50" charset="0"/>
              </a:rPr>
              <a:t>ecourse</a:t>
            </a:r>
            <a:r>
              <a:rPr lang="en-US" sz="2100" dirty="0" smtClean="0">
                <a:solidFill>
                  <a:schemeClr val="bg1"/>
                </a:solidFill>
                <a:latin typeface="BPreplay" panose="02000503000000020004" pitchFamily="50" charset="0"/>
              </a:rPr>
              <a:t>.</a:t>
            </a:r>
            <a:endParaRPr lang="en-US" sz="2100" dirty="0">
              <a:solidFill>
                <a:schemeClr val="bg1"/>
              </a:solidFill>
              <a:latin typeface="BPreplay" panose="02000503000000020004" pitchFamily="50" charset="0"/>
            </a:endParaRPr>
          </a:p>
          <a:p>
            <a:pPr>
              <a:lnSpc>
                <a:spcPts val="1900"/>
              </a:lnSpc>
              <a:spcAft>
                <a:spcPts val="3550"/>
              </a:spcAft>
            </a:pPr>
            <a:r>
              <a:rPr lang="en-US" sz="2100" dirty="0" smtClean="0">
                <a:solidFill>
                  <a:schemeClr val="bg1"/>
                </a:solidFill>
                <a:latin typeface="BPreplay" panose="02000503000000020004" pitchFamily="50" charset="0"/>
              </a:rPr>
              <a:t>You must score 75% or higher to pass this </a:t>
            </a:r>
            <a:r>
              <a:rPr lang="en-US" sz="2100" dirty="0" err="1" smtClean="0">
                <a:solidFill>
                  <a:schemeClr val="bg1"/>
                </a:solidFill>
                <a:latin typeface="BPreplay" panose="02000503000000020004" pitchFamily="50" charset="0"/>
              </a:rPr>
              <a:t>ecourse</a:t>
            </a:r>
            <a:r>
              <a:rPr lang="en-US" sz="2100" dirty="0" smtClean="0">
                <a:solidFill>
                  <a:schemeClr val="bg1"/>
                </a:solidFill>
                <a:latin typeface="BPreplay" panose="02000503000000020004" pitchFamily="50" charset="0"/>
              </a:rPr>
              <a:t>.</a:t>
            </a:r>
            <a:endParaRPr lang="en-US" sz="2100" dirty="0">
              <a:solidFill>
                <a:schemeClr val="bg1"/>
              </a:solidFill>
              <a:latin typeface="BPreplay" panose="02000503000000020004" pitchFamily="50" charset="0"/>
            </a:endParaRPr>
          </a:p>
          <a:p>
            <a:pPr>
              <a:lnSpc>
                <a:spcPts val="1900"/>
              </a:lnSpc>
              <a:spcAft>
                <a:spcPts val="3500"/>
              </a:spcAft>
            </a:pPr>
            <a:r>
              <a:rPr lang="en-US" sz="2100" dirty="0">
                <a:solidFill>
                  <a:schemeClr val="bg1"/>
                </a:solidFill>
                <a:latin typeface="BPreplay" panose="02000503000000020004" pitchFamily="50" charset="0"/>
              </a:rPr>
              <a:t>Unanswered questions on any page will be counted wrong.</a:t>
            </a:r>
          </a:p>
          <a:p>
            <a:pPr>
              <a:lnSpc>
                <a:spcPts val="2000"/>
              </a:lnSpc>
              <a:spcAft>
                <a:spcPts val="3500"/>
              </a:spcAft>
            </a:pPr>
            <a:r>
              <a:rPr lang="en-US" sz="2100" spc="-20" dirty="0" smtClean="0">
                <a:solidFill>
                  <a:schemeClr val="bg1"/>
                </a:solidFill>
                <a:latin typeface="BPreplay" panose="02000503000000020004" pitchFamily="50" charset="0"/>
              </a:rPr>
              <a:t>The certificate page is viewable only if you pass the </a:t>
            </a:r>
            <a:r>
              <a:rPr lang="en-US" sz="2100" spc="-20" dirty="0" err="1" smtClean="0">
                <a:solidFill>
                  <a:schemeClr val="bg1"/>
                </a:solidFill>
                <a:latin typeface="BPreplay" panose="02000503000000020004" pitchFamily="50" charset="0"/>
              </a:rPr>
              <a:t>ecourse</a:t>
            </a:r>
            <a:r>
              <a:rPr lang="en-US" sz="2100" dirty="0" smtClean="0">
                <a:solidFill>
                  <a:schemeClr val="bg1"/>
                </a:solidFill>
                <a:latin typeface="BPreplay" panose="02000503000000020004" pitchFamily="50" charset="0"/>
              </a:rPr>
              <a:t>.</a:t>
            </a:r>
            <a:endParaRPr lang="en-US" sz="2100" dirty="0">
              <a:solidFill>
                <a:schemeClr val="bg1"/>
              </a:solidFill>
              <a:latin typeface="BPreplay" panose="02000503000000020004" pitchFamily="50" charset="0"/>
            </a:endParaRPr>
          </a:p>
          <a:p>
            <a:pPr>
              <a:lnSpc>
                <a:spcPts val="2100"/>
              </a:lnSpc>
              <a:spcAft>
                <a:spcPts val="3550"/>
              </a:spcAft>
            </a:pPr>
            <a:r>
              <a:rPr lang="en-US" sz="2100" dirty="0">
                <a:solidFill>
                  <a:schemeClr val="bg1"/>
                </a:solidFill>
                <a:latin typeface="BPreplay" panose="02000503000000020004" pitchFamily="50" charset="0"/>
              </a:rPr>
              <a:t>If you </a:t>
            </a:r>
            <a:r>
              <a:rPr lang="en-US" sz="2100" dirty="0" smtClean="0">
                <a:solidFill>
                  <a:schemeClr val="bg1"/>
                </a:solidFill>
                <a:latin typeface="BPreplay" panose="02000503000000020004" pitchFamily="50" charset="0"/>
              </a:rPr>
              <a:t>score below 75%, you </a:t>
            </a:r>
            <a:r>
              <a:rPr lang="en-US" sz="2100" dirty="0">
                <a:solidFill>
                  <a:schemeClr val="bg1"/>
                </a:solidFill>
                <a:latin typeface="BPreplay" panose="02000503000000020004" pitchFamily="50" charset="0"/>
              </a:rPr>
              <a:t>will be taken back to the t</a:t>
            </a:r>
            <a:r>
              <a:rPr lang="en-US" sz="2100" dirty="0" smtClean="0">
                <a:solidFill>
                  <a:schemeClr val="bg1"/>
                </a:solidFill>
                <a:latin typeface="BPreplay" panose="02000503000000020004" pitchFamily="50" charset="0"/>
              </a:rPr>
              <a:t>itle page so you can review the lessons and correct mistakes.</a:t>
            </a:r>
            <a:endParaRPr lang="en-US" sz="2100" dirty="0">
              <a:solidFill>
                <a:schemeClr val="bg1"/>
              </a:solidFill>
              <a:latin typeface="BPreplay" panose="02000503000000020004" pitchFamily="50" charset="0"/>
            </a:endParaRPr>
          </a:p>
          <a:p>
            <a:pPr>
              <a:lnSpc>
                <a:spcPts val="2600"/>
              </a:lnSpc>
              <a:spcAft>
                <a:spcPts val="3550"/>
              </a:spcAft>
            </a:pPr>
            <a:r>
              <a:rPr lang="en-US" sz="2100" spc="-50" dirty="0" smtClean="0">
                <a:solidFill>
                  <a:schemeClr val="bg1"/>
                </a:solidFill>
                <a:latin typeface="BPreplay" panose="02000503000000020004" pitchFamily="50" charset="0"/>
              </a:rPr>
              <a:t>You </a:t>
            </a:r>
            <a:r>
              <a:rPr lang="en-US" sz="2100" spc="-50" dirty="0">
                <a:solidFill>
                  <a:schemeClr val="bg1"/>
                </a:solidFill>
                <a:latin typeface="BPreplay" panose="02000503000000020004" pitchFamily="50" charset="0"/>
              </a:rPr>
              <a:t>can </a:t>
            </a:r>
            <a:r>
              <a:rPr lang="en-US" sz="2100" spc="-50" dirty="0" smtClean="0">
                <a:solidFill>
                  <a:schemeClr val="bg1"/>
                </a:solidFill>
                <a:latin typeface="BPreplay" panose="02000503000000020004" pitchFamily="50" charset="0"/>
              </a:rPr>
              <a:t>stop after any lesson and pick up where you left off later.</a:t>
            </a:r>
            <a:endParaRPr lang="en-US" sz="2100" spc="-50" dirty="0">
              <a:solidFill>
                <a:schemeClr val="bg1"/>
              </a:solidFill>
              <a:latin typeface="BPreplay" panose="02000503000000020004" pitchFamily="50" charset="0"/>
            </a:endParaRPr>
          </a:p>
        </p:txBody>
      </p:sp>
      <p:sp>
        <p:nvSpPr>
          <p:cNvPr id="11" name="TextBox 10"/>
          <p:cNvSpPr txBox="1"/>
          <p:nvPr/>
        </p:nvSpPr>
        <p:spPr>
          <a:xfrm>
            <a:off x="3407912" y="1721187"/>
            <a:ext cx="630688" cy="4298613"/>
          </a:xfrm>
          <a:prstGeom prst="rect">
            <a:avLst/>
          </a:prstGeom>
          <a:noFill/>
        </p:spPr>
        <p:txBody>
          <a:bodyPr wrap="square" rtlCol="0">
            <a:spAutoFit/>
          </a:bodyPr>
          <a:lstStyle/>
          <a:p>
            <a:pPr>
              <a:lnSpc>
                <a:spcPts val="2000"/>
              </a:lnSpc>
              <a:spcAft>
                <a:spcPts val="3500"/>
              </a:spcAft>
            </a:pPr>
            <a:r>
              <a:rPr lang="en-US" sz="4000" b="1" dirty="0" smtClean="0">
                <a:solidFill>
                  <a:schemeClr val="bg1"/>
                </a:solidFill>
                <a:latin typeface="Arial Rounded MT Bold" panose="020F0704030504030204" pitchFamily="34" charset="0"/>
              </a:rPr>
              <a:t>1</a:t>
            </a:r>
          </a:p>
          <a:p>
            <a:pPr>
              <a:lnSpc>
                <a:spcPts val="2000"/>
              </a:lnSpc>
              <a:spcAft>
                <a:spcPts val="3500"/>
              </a:spcAft>
            </a:pPr>
            <a:r>
              <a:rPr lang="en-US" sz="4000" b="1" dirty="0" smtClean="0">
                <a:solidFill>
                  <a:schemeClr val="bg1"/>
                </a:solidFill>
                <a:latin typeface="Arial Rounded MT Bold" panose="020F0704030504030204" pitchFamily="34" charset="0"/>
              </a:rPr>
              <a:t>2</a:t>
            </a:r>
          </a:p>
          <a:p>
            <a:pPr>
              <a:lnSpc>
                <a:spcPts val="2000"/>
              </a:lnSpc>
              <a:spcAft>
                <a:spcPts val="3500"/>
              </a:spcAft>
            </a:pPr>
            <a:r>
              <a:rPr lang="en-US" sz="4000" b="1" dirty="0" smtClean="0">
                <a:solidFill>
                  <a:schemeClr val="bg1"/>
                </a:solidFill>
                <a:latin typeface="Arial Rounded MT Bold" panose="020F0704030504030204" pitchFamily="34" charset="0"/>
              </a:rPr>
              <a:t>3</a:t>
            </a:r>
          </a:p>
          <a:p>
            <a:pPr>
              <a:lnSpc>
                <a:spcPts val="2000"/>
              </a:lnSpc>
              <a:spcAft>
                <a:spcPts val="3500"/>
              </a:spcAft>
            </a:pPr>
            <a:r>
              <a:rPr lang="en-US" sz="4000" b="1" dirty="0" smtClean="0">
                <a:solidFill>
                  <a:schemeClr val="bg1"/>
                </a:solidFill>
                <a:latin typeface="Arial Rounded MT Bold" panose="020F0704030504030204" pitchFamily="34" charset="0"/>
              </a:rPr>
              <a:t>4</a:t>
            </a:r>
          </a:p>
          <a:p>
            <a:pPr>
              <a:lnSpc>
                <a:spcPts val="1600"/>
              </a:lnSpc>
              <a:spcBef>
                <a:spcPts val="1200"/>
              </a:spcBef>
              <a:spcAft>
                <a:spcPts val="3500"/>
              </a:spcAft>
            </a:pPr>
            <a:r>
              <a:rPr lang="en-US" sz="4000" b="1" dirty="0" smtClean="0">
                <a:solidFill>
                  <a:schemeClr val="bg1"/>
                </a:solidFill>
                <a:latin typeface="Arial Rounded MT Bold" panose="020F0704030504030204" pitchFamily="34" charset="0"/>
              </a:rPr>
              <a:t>5</a:t>
            </a:r>
          </a:p>
          <a:p>
            <a:pPr>
              <a:lnSpc>
                <a:spcPts val="2600"/>
              </a:lnSpc>
              <a:spcBef>
                <a:spcPts val="1500"/>
              </a:spcBef>
              <a:spcAft>
                <a:spcPts val="3550"/>
              </a:spcAft>
            </a:pPr>
            <a:r>
              <a:rPr lang="en-US" sz="4000" b="1" dirty="0">
                <a:solidFill>
                  <a:schemeClr val="bg1"/>
                </a:solidFill>
                <a:latin typeface="Arial Rounded MT Bold" panose="020F0704030504030204" pitchFamily="34" charset="0"/>
              </a:rPr>
              <a:t>6</a:t>
            </a:r>
            <a:endParaRPr lang="en-US" sz="4000" b="1" dirty="0" smtClean="0">
              <a:solidFill>
                <a:schemeClr val="bg1"/>
              </a:solidFill>
              <a:latin typeface="Arial Rounded MT Bold" panose="020F070403050403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572" y="152400"/>
            <a:ext cx="2201809" cy="6400800"/>
          </a:xfrm>
          <a:prstGeom prst="rect">
            <a:avLst/>
          </a:prstGeom>
        </p:spPr>
      </p:pic>
    </p:spTree>
    <p:extLst>
      <p:ext uri="{BB962C8B-B14F-4D97-AF65-F5344CB8AC3E}">
        <p14:creationId xmlns:p14="http://schemas.microsoft.com/office/powerpoint/2010/main" val="2794125380"/>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0"/>
            <a:ext cx="12192000" cy="6858000"/>
            <a:chOff x="0" y="0"/>
            <a:chExt cx="12192000" cy="6858000"/>
          </a:xfrm>
        </p:grpSpPr>
        <p:pic>
          <p:nvPicPr>
            <p:cNvPr id="24" name="Picture 23"/>
            <p:cNvPicPr>
              <a:picLocks noChangeAspect="1"/>
            </p:cNvPicPr>
            <p:nvPr/>
          </p:nvPicPr>
          <p:blipFill rotWithShape="1">
            <a:blip r:embed="rId2">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25" name="Rectangle 24"/>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100" y="288646"/>
            <a:ext cx="9067800" cy="5594909"/>
          </a:xfrm>
          <a:prstGeom prst="rect">
            <a:avLst/>
          </a:prstGeom>
        </p:spPr>
      </p:pic>
    </p:spTree>
    <p:extLst>
      <p:ext uri="{BB962C8B-B14F-4D97-AF65-F5344CB8AC3E}">
        <p14:creationId xmlns:p14="http://schemas.microsoft.com/office/powerpoint/2010/main" val="3110874831"/>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372"/>
            <a:ext cx="12192000" cy="6857628"/>
            <a:chOff x="0" y="372"/>
            <a:chExt cx="12192000" cy="6857628"/>
          </a:xfrm>
        </p:grpSpPr>
        <p:pic>
          <p:nvPicPr>
            <p:cNvPr id="31" name="Picture 30"/>
            <p:cNvPicPr>
              <a:picLocks noChangeAspect="1"/>
            </p:cNvPicPr>
            <p:nvPr/>
          </p:nvPicPr>
          <p:blipFill rotWithShape="1">
            <a:blip r:embed="rId2">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2" name="Rectangle 31"/>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5" name="Rectangle 24"/>
          <p:cNvSpPr/>
          <p:nvPr/>
        </p:nvSpPr>
        <p:spPr>
          <a:xfrm>
            <a:off x="0" y="3255699"/>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555436"/>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02912" y="555436"/>
            <a:ext cx="10850888" cy="1938992"/>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Semicolons</a:t>
            </a:r>
            <a:endParaRPr lang="en-US" sz="5500" spc="-50" dirty="0">
              <a:solidFill>
                <a:schemeClr val="bg1"/>
              </a:solidFill>
              <a:latin typeface="Arial Rounded MT Bold" panose="020F0704030504030204" pitchFamily="34" charset="0"/>
            </a:endParaRPr>
          </a:p>
          <a:p>
            <a:pPr marL="0" indent="0">
              <a:lnSpc>
                <a:spcPts val="3300"/>
              </a:lnSpc>
              <a:spcBef>
                <a:spcPts val="0"/>
              </a:spcBef>
              <a:spcAft>
                <a:spcPts val="1200"/>
              </a:spcAft>
              <a:buSzPct val="150000"/>
              <a:buNone/>
            </a:pPr>
            <a:r>
              <a:rPr lang="en-US" sz="2600" dirty="0">
                <a:latin typeface="BPreplay" panose="02000503000000020004" pitchFamily="50" charset="0"/>
              </a:rPr>
              <a:t>The more property-value pairs you write in your </a:t>
            </a:r>
            <a:r>
              <a:rPr lang="en-US" sz="2600" dirty="0" err="1">
                <a:latin typeface="BPreplay" panose="02000503000000020004" pitchFamily="50" charset="0"/>
              </a:rPr>
              <a:t>css</a:t>
            </a:r>
            <a:r>
              <a:rPr lang="en-US" sz="2600" dirty="0">
                <a:latin typeface="BPreplay" panose="02000503000000020004" pitchFamily="50" charset="0"/>
              </a:rPr>
              <a:t> rules the importance of a semicolon comes into play</a:t>
            </a:r>
          </a:p>
        </p:txBody>
      </p:sp>
      <p:sp>
        <p:nvSpPr>
          <p:cNvPr id="12" name="TextBox 11"/>
          <p:cNvSpPr txBox="1"/>
          <p:nvPr/>
        </p:nvSpPr>
        <p:spPr>
          <a:xfrm>
            <a:off x="304800" y="3187764"/>
            <a:ext cx="10850888" cy="3670236"/>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More semicolons!</a:t>
            </a:r>
            <a:endParaRPr lang="en-US" sz="5500" spc="-50" dirty="0">
              <a:solidFill>
                <a:schemeClr val="bg1"/>
              </a:solidFill>
              <a:latin typeface="Arial Rounded MT Bold" panose="020F0704030504030204" pitchFamily="34" charset="0"/>
            </a:endParaRPr>
          </a:p>
          <a:p>
            <a:pPr>
              <a:lnSpc>
                <a:spcPts val="3300"/>
              </a:lnSpc>
              <a:spcBef>
                <a:spcPts val="0"/>
              </a:spcBef>
              <a:spcAft>
                <a:spcPts val="1200"/>
              </a:spcAft>
              <a:buSzPct val="150000"/>
              <a:buFont typeface="Arial" panose="020B0604020202020204" pitchFamily="34" charset="0"/>
              <a:buChar char="•"/>
            </a:pPr>
            <a:r>
              <a:rPr lang="en-US" sz="2600" dirty="0">
                <a:latin typeface="BPreplay" panose="02000503000000020004" pitchFamily="50" charset="0"/>
              </a:rPr>
              <a:t>The semicolon tells CSS that one property-value pair is over and its time to start a new </a:t>
            </a:r>
            <a:r>
              <a:rPr lang="en-US" sz="2600" dirty="0" smtClean="0">
                <a:latin typeface="BPreplay" panose="02000503000000020004" pitchFamily="50" charset="0"/>
              </a:rPr>
              <a:t>one</a:t>
            </a:r>
            <a:endParaRPr lang="en-US" sz="2600" dirty="0">
              <a:latin typeface="BPreplay" panose="02000503000000020004" pitchFamily="50" charset="0"/>
            </a:endParaRPr>
          </a:p>
          <a:p>
            <a:pPr>
              <a:lnSpc>
                <a:spcPts val="3300"/>
              </a:lnSpc>
              <a:spcBef>
                <a:spcPts val="0"/>
              </a:spcBef>
              <a:spcAft>
                <a:spcPts val="1200"/>
              </a:spcAft>
              <a:buSzPct val="150000"/>
              <a:buFont typeface="Arial" panose="020B0604020202020204" pitchFamily="34" charset="0"/>
              <a:buChar char="•"/>
            </a:pPr>
            <a:r>
              <a:rPr lang="en-US" sz="2600" dirty="0">
                <a:latin typeface="BPreplay" panose="02000503000000020004" pitchFamily="50" charset="0"/>
              </a:rPr>
              <a:t>Without a semicolon your code will not run in the browser</a:t>
            </a:r>
          </a:p>
          <a:p>
            <a:pPr>
              <a:lnSpc>
                <a:spcPts val="3300"/>
              </a:lnSpc>
              <a:spcBef>
                <a:spcPts val="0"/>
              </a:spcBef>
              <a:spcAft>
                <a:spcPts val="1200"/>
              </a:spcAft>
              <a:buSzPct val="150000"/>
              <a:buFont typeface="Arial" panose="020B0604020202020204" pitchFamily="34" charset="0"/>
              <a:buChar char="•"/>
            </a:pPr>
            <a:r>
              <a:rPr lang="en-US" sz="2600" dirty="0">
                <a:latin typeface="BPreplay" panose="02000503000000020004" pitchFamily="50" charset="0"/>
              </a:rPr>
              <a:t>All property-value- pairs and surrounded by curly braces </a:t>
            </a:r>
          </a:p>
          <a:p>
            <a:pPr>
              <a:lnSpc>
                <a:spcPts val="3300"/>
              </a:lnSpc>
              <a:spcBef>
                <a:spcPts val="0"/>
              </a:spcBef>
              <a:spcAft>
                <a:spcPts val="1200"/>
              </a:spcAft>
              <a:buSzPct val="150000"/>
              <a:buFont typeface="Arial" panose="020B0604020202020204" pitchFamily="34" charset="0"/>
              <a:buChar char="•"/>
            </a:pPr>
            <a:endParaRPr lang="en-US" sz="2600" dirty="0">
              <a:latin typeface="BPreplay" panose="02000503000000020004" pitchFamily="50" charset="0"/>
            </a:endParaRPr>
          </a:p>
        </p:txBody>
      </p:sp>
    </p:spTree>
    <p:extLst>
      <p:ext uri="{BB962C8B-B14F-4D97-AF65-F5344CB8AC3E}">
        <p14:creationId xmlns:p14="http://schemas.microsoft.com/office/powerpoint/2010/main" val="10180561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0"/>
            <a:ext cx="12192000" cy="6858000"/>
            <a:chOff x="0" y="0"/>
            <a:chExt cx="12192000" cy="6858000"/>
          </a:xfrm>
        </p:grpSpPr>
        <p:pic>
          <p:nvPicPr>
            <p:cNvPr id="24" name="Picture 23"/>
            <p:cNvPicPr>
              <a:picLocks noChangeAspect="1"/>
            </p:cNvPicPr>
            <p:nvPr/>
          </p:nvPicPr>
          <p:blipFill rotWithShape="1">
            <a:blip r:embed="rId2">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25" name="Rectangle 24"/>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 name="TextBox 1"/>
          <p:cNvSpPr txBox="1"/>
          <p:nvPr/>
        </p:nvSpPr>
        <p:spPr>
          <a:xfrm>
            <a:off x="2057400" y="5562600"/>
            <a:ext cx="8153400" cy="369332"/>
          </a:xfrm>
          <a:prstGeom prst="rect">
            <a:avLst/>
          </a:prstGeom>
          <a:noFill/>
        </p:spPr>
        <p:txBody>
          <a:bodyPr wrap="square" rtlCol="0">
            <a:spAutoFit/>
          </a:bodyPr>
          <a:lstStyle/>
          <a:p>
            <a:pPr algn="ctr"/>
            <a:r>
              <a:rPr lang="en-US" b="1" i="1" dirty="0" smtClean="0">
                <a:effectLst>
                  <a:outerShdw blurRad="38100" dist="38100" dir="2700000" algn="tl">
                    <a:srgbClr val="000000">
                      <a:alpha val="43137"/>
                    </a:srgbClr>
                  </a:outerShdw>
                </a:effectLst>
              </a:rPr>
              <a:t>NOTICE THE SEMICOLONS????</a:t>
            </a:r>
            <a:endParaRPr lang="en-US" b="1" i="1"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03866"/>
            <a:ext cx="11734800" cy="3821668"/>
          </a:xfrm>
          <a:prstGeom prst="rect">
            <a:avLst/>
          </a:prstGeom>
        </p:spPr>
      </p:pic>
    </p:spTree>
    <p:extLst>
      <p:ext uri="{BB962C8B-B14F-4D97-AF65-F5344CB8AC3E}">
        <p14:creationId xmlns:p14="http://schemas.microsoft.com/office/powerpoint/2010/main" val="3167954960"/>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762" y="0"/>
              <a:ext cx="12191238" cy="6629400"/>
            </a:xfrm>
            <a:prstGeom prst="rect">
              <a:avLst/>
            </a:prstGeom>
          </p:spPr>
        </p:pic>
        <p:sp>
          <p:nvSpPr>
            <p:cNvPr id="13" name="Rectangle 12"/>
            <p:cNvSpPr/>
            <p:nvPr/>
          </p:nvSpPr>
          <p:spPr>
            <a:xfrm>
              <a:off x="0" y="6172200"/>
              <a:ext cx="12192000" cy="685800"/>
            </a:xfrm>
            <a:prstGeom prst="rect">
              <a:avLst/>
            </a:prstGeom>
            <a:gradFill flip="none" rotWithShape="1">
              <a:gsLst>
                <a:gs pos="0">
                  <a:srgbClr val="FF781D"/>
                </a:gs>
                <a:gs pos="50000">
                  <a:srgbClr val="FF8837"/>
                </a:gs>
                <a:gs pos="100000">
                  <a:srgbClr val="FF9D5B"/>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7" name="Rectangle 6"/>
          <p:cNvSpPr/>
          <p:nvPr/>
        </p:nvSpPr>
        <p:spPr>
          <a:xfrm>
            <a:off x="4253778" y="72917"/>
            <a:ext cx="7924800" cy="1508064"/>
          </a:xfrm>
          <a:prstGeom prst="rect">
            <a:avLst/>
          </a:prstGeom>
          <a:solidFill>
            <a:srgbClr val="97B9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p:cNvSpPr txBox="1"/>
          <p:nvPr/>
        </p:nvSpPr>
        <p:spPr>
          <a:xfrm>
            <a:off x="4253778" y="2290332"/>
            <a:ext cx="7071079" cy="759597"/>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r>
              <a:rPr lang="en-US" sz="7200" dirty="0" smtClean="0">
                <a:solidFill>
                  <a:schemeClr val="bg1"/>
                </a:solidFill>
              </a:rPr>
              <a:t>Comments</a:t>
            </a:r>
          </a:p>
          <a:p>
            <a:r>
              <a:rPr lang="en-US" sz="2800" dirty="0">
                <a:latin typeface="BPreplay" panose="02000503000000020004" pitchFamily="50" charset="0"/>
              </a:rPr>
              <a:t>A good programmer always leaves bread crumbs. Save a life a leave a comment</a:t>
            </a:r>
          </a:p>
          <a:p>
            <a:endParaRPr lang="en-US" sz="7200" dirty="0">
              <a:solidFill>
                <a:schemeClr val="bg1"/>
              </a:solidFill>
            </a:endParaRPr>
          </a:p>
          <a:p>
            <a:endParaRPr lang="en-US" sz="7200" dirty="0">
              <a:solidFill>
                <a:schemeClr val="bg1"/>
              </a:solidFill>
            </a:endParaRPr>
          </a:p>
        </p:txBody>
      </p:sp>
      <p:sp>
        <p:nvSpPr>
          <p:cNvPr id="10" name="TextBox 9"/>
          <p:cNvSpPr txBox="1"/>
          <p:nvPr/>
        </p:nvSpPr>
        <p:spPr>
          <a:xfrm>
            <a:off x="3429000" y="2388084"/>
            <a:ext cx="8381999" cy="3670236"/>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Comments help remind you why you did something a certain way</a:t>
            </a:r>
          </a:p>
          <a:p>
            <a:pPr>
              <a:lnSpc>
                <a:spcPts val="3300"/>
              </a:lnSpc>
              <a:spcBef>
                <a:spcPts val="0"/>
              </a:spcBef>
              <a:spcAft>
                <a:spcPts val="1200"/>
              </a:spcAft>
              <a:buSzPct val="150000"/>
              <a:buFont typeface="Arial" panose="020B0604020202020204" pitchFamily="34" charset="0"/>
              <a:buChar char="•"/>
            </a:pPr>
            <a:r>
              <a:rPr lang="en-US" sz="1400" dirty="0">
                <a:solidFill>
                  <a:srgbClr val="00B050"/>
                </a:solidFill>
                <a:latin typeface="BPreplay" panose="02000503000000020004" pitchFamily="50" charset="0"/>
              </a:rPr>
              <a:t>/* I am a comment in </a:t>
            </a:r>
            <a:r>
              <a:rPr lang="en-US" sz="1400" dirty="0" err="1">
                <a:solidFill>
                  <a:srgbClr val="00B050"/>
                </a:solidFill>
                <a:latin typeface="BPreplay" panose="02000503000000020004" pitchFamily="50" charset="0"/>
              </a:rPr>
              <a:t>css</a:t>
            </a:r>
            <a:r>
              <a:rPr lang="en-US" sz="1400" dirty="0">
                <a:solidFill>
                  <a:srgbClr val="00B050"/>
                </a:solidFill>
                <a:latin typeface="BPreplay" panose="02000503000000020004" pitchFamily="50" charset="0"/>
              </a:rPr>
              <a:t> unlike in HTML where it would look like this </a:t>
            </a:r>
            <a:r>
              <a:rPr lang="en-US" sz="1400" dirty="0" smtClean="0">
                <a:solidFill>
                  <a:srgbClr val="00B050"/>
                </a:solidFill>
                <a:latin typeface="BPreplay" panose="02000503000000020004" pitchFamily="50" charset="0"/>
              </a:rPr>
              <a:t>	</a:t>
            </a:r>
            <a:r>
              <a:rPr lang="en-US" sz="1400" dirty="0" smtClean="0">
                <a:solidFill>
                  <a:srgbClr val="00B050"/>
                </a:solidFill>
                <a:latin typeface="BPreplay" panose="02000503000000020004" pitchFamily="50" charset="0"/>
                <a:sym typeface="Wingdings" panose="05000000000000000000" pitchFamily="2" charset="2"/>
              </a:rPr>
              <a:t>&lt; </a:t>
            </a:r>
            <a:r>
              <a:rPr lang="en-US" sz="1400" dirty="0">
                <a:solidFill>
                  <a:srgbClr val="00B050"/>
                </a:solidFill>
                <a:latin typeface="BPreplay" panose="02000503000000020004" pitchFamily="50" charset="0"/>
                <a:sym typeface="Wingdings" panose="05000000000000000000" pitchFamily="2" charset="2"/>
              </a:rPr>
              <a:t>!- - -html- - -&gt;</a:t>
            </a:r>
            <a:r>
              <a:rPr lang="en-US" sz="1400" dirty="0">
                <a:solidFill>
                  <a:srgbClr val="00B050"/>
                </a:solidFill>
                <a:latin typeface="BPreplay" panose="02000503000000020004" pitchFamily="50" charset="0"/>
              </a:rPr>
              <a:t>*/. </a:t>
            </a:r>
            <a:endParaRPr lang="en-US" sz="1400" dirty="0" smtClean="0">
              <a:solidFill>
                <a:srgbClr val="00B050"/>
              </a:solidFill>
              <a:latin typeface="BPreplay" panose="02000503000000020004" pitchFamily="50" charset="0"/>
            </a:endParaRPr>
          </a:p>
          <a:p>
            <a:pPr>
              <a:lnSpc>
                <a:spcPts val="3300"/>
              </a:lnSpc>
              <a:spcBef>
                <a:spcPts val="0"/>
              </a:spcBef>
              <a:spcAft>
                <a:spcPts val="1200"/>
              </a:spcAft>
              <a:buSzPct val="150000"/>
              <a:buFont typeface="Arial" panose="020B0604020202020204" pitchFamily="34" charset="0"/>
              <a:buChar char="•"/>
            </a:pPr>
            <a:r>
              <a:rPr lang="en-US" sz="1800" dirty="0">
                <a:latin typeface="BPreplay" panose="02000503000000020004" pitchFamily="50" charset="0"/>
              </a:rPr>
              <a:t>Remember that its always ok to write clear and concise comments without worry that the </a:t>
            </a:r>
            <a:r>
              <a:rPr lang="en-US" sz="1800" dirty="0" err="1">
                <a:latin typeface="BPreplay" panose="02000503000000020004" pitchFamily="50" charset="0"/>
              </a:rPr>
              <a:t>cpu</a:t>
            </a:r>
            <a:r>
              <a:rPr lang="en-US" sz="1800" dirty="0">
                <a:latin typeface="BPreplay" panose="02000503000000020004" pitchFamily="50" charset="0"/>
              </a:rPr>
              <a:t> will read it and it end up on the front end browser </a:t>
            </a:r>
          </a:p>
          <a:p>
            <a:pPr>
              <a:lnSpc>
                <a:spcPts val="3300"/>
              </a:lnSpc>
              <a:spcBef>
                <a:spcPts val="0"/>
              </a:spcBef>
              <a:spcAft>
                <a:spcPts val="1200"/>
              </a:spcAft>
              <a:buSzPct val="150000"/>
              <a:buFont typeface="Arial" panose="020B0604020202020204" pitchFamily="34" charset="0"/>
              <a:buChar char="•"/>
            </a:pPr>
            <a:endParaRPr lang="en-US" sz="1800" dirty="0" smtClean="0">
              <a:latin typeface="BPreplay" panose="02000503000000020004" pitchFamily="50" charset="0"/>
            </a:endParaRPr>
          </a:p>
          <a:p>
            <a:pPr>
              <a:lnSpc>
                <a:spcPts val="3300"/>
              </a:lnSpc>
              <a:spcBef>
                <a:spcPts val="0"/>
              </a:spcBef>
              <a:spcAft>
                <a:spcPts val="1200"/>
              </a:spcAft>
              <a:buSzPct val="150000"/>
              <a:buFont typeface="Arial" panose="020B0604020202020204" pitchFamily="34" charset="0"/>
              <a:buChar char="•"/>
            </a:pPr>
            <a:endParaRPr lang="en-US" sz="1800" dirty="0">
              <a:latin typeface="BPreplay" panose="02000503000000020004" pitchFamily="50"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3" y="134354"/>
            <a:ext cx="3767636" cy="6129763"/>
          </a:xfrm>
          <a:prstGeom prst="rect">
            <a:avLst/>
          </a:prstGeom>
        </p:spPr>
      </p:pic>
    </p:spTree>
    <p:extLst>
      <p:ext uri="{BB962C8B-B14F-4D97-AF65-F5344CB8AC3E}">
        <p14:creationId xmlns:p14="http://schemas.microsoft.com/office/powerpoint/2010/main" val="412142492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0"/>
            <a:ext cx="12192000" cy="6858000"/>
            <a:chOff x="0" y="0"/>
            <a:chExt cx="12192000" cy="6858000"/>
          </a:xfrm>
        </p:grpSpPr>
        <p:pic>
          <p:nvPicPr>
            <p:cNvPr id="24" name="Picture 23"/>
            <p:cNvPicPr>
              <a:picLocks noChangeAspect="1"/>
            </p:cNvPicPr>
            <p:nvPr/>
          </p:nvPicPr>
          <p:blipFill rotWithShape="1">
            <a:blip r:embed="rId2">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25" name="Rectangle 24"/>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 name="TextBox 1"/>
          <p:cNvSpPr txBox="1"/>
          <p:nvPr/>
        </p:nvSpPr>
        <p:spPr>
          <a:xfrm>
            <a:off x="2057400" y="5562600"/>
            <a:ext cx="8153400" cy="369332"/>
          </a:xfrm>
          <a:prstGeom prst="rect">
            <a:avLst/>
          </a:prstGeom>
          <a:noFill/>
        </p:spPr>
        <p:txBody>
          <a:bodyPr wrap="square" rtlCol="0">
            <a:spAutoFit/>
          </a:bodyPr>
          <a:lstStyle/>
          <a:p>
            <a:pPr algn="ctr"/>
            <a:r>
              <a:rPr lang="en-US" b="1" i="1" dirty="0" smtClean="0">
                <a:effectLst>
                  <a:outerShdw blurRad="38100" dist="38100" dir="2700000" algn="tl">
                    <a:srgbClr val="000000">
                      <a:alpha val="43137"/>
                    </a:srgbClr>
                  </a:outerShdw>
                </a:effectLst>
              </a:rPr>
              <a:t>Not quite like HTML, or is it ?</a:t>
            </a:r>
            <a:endParaRPr lang="en-US" b="1" i="1" dirty="0">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067062"/>
            <a:ext cx="11353800" cy="2818877"/>
          </a:xfrm>
          <a:prstGeom prst="rect">
            <a:avLst/>
          </a:prstGeom>
        </p:spPr>
      </p:pic>
    </p:spTree>
    <p:extLst>
      <p:ext uri="{BB962C8B-B14F-4D97-AF65-F5344CB8AC3E}">
        <p14:creationId xmlns:p14="http://schemas.microsoft.com/office/powerpoint/2010/main" val="742001259"/>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0"/>
            <a:ext cx="12192000" cy="6858000"/>
            <a:chOff x="0" y="0"/>
            <a:chExt cx="12192000" cy="685800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762" y="0"/>
              <a:ext cx="12191238" cy="6629400"/>
            </a:xfrm>
            <a:prstGeom prst="rect">
              <a:avLst/>
            </a:prstGeom>
          </p:spPr>
        </p:pic>
        <p:sp>
          <p:nvSpPr>
            <p:cNvPr id="20" name="Rectangle 19"/>
            <p:cNvSpPr/>
            <p:nvPr/>
          </p:nvSpPr>
          <p:spPr>
            <a:xfrm>
              <a:off x="0" y="6172200"/>
              <a:ext cx="12192000" cy="685800"/>
            </a:xfrm>
            <a:prstGeom prst="rect">
              <a:avLst/>
            </a:prstGeom>
            <a:gradFill flip="none" rotWithShape="1">
              <a:gsLst>
                <a:gs pos="0">
                  <a:srgbClr val="FF781D"/>
                </a:gs>
                <a:gs pos="50000">
                  <a:srgbClr val="FF8837"/>
                </a:gs>
                <a:gs pos="100000">
                  <a:srgbClr val="FF9D5B"/>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7" name="Rectangle 6"/>
          <p:cNvSpPr/>
          <p:nvPr/>
        </p:nvSpPr>
        <p:spPr>
          <a:xfrm>
            <a:off x="4267200" y="1004405"/>
            <a:ext cx="7924800" cy="1508064"/>
          </a:xfrm>
          <a:prstGeom prst="rect">
            <a:avLst/>
          </a:prstGeom>
          <a:solidFill>
            <a:srgbClr val="AF42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p:cNvSpPr txBox="1"/>
          <p:nvPr/>
        </p:nvSpPr>
        <p:spPr>
          <a:xfrm>
            <a:off x="4566777" y="1078197"/>
            <a:ext cx="6395006" cy="1236095"/>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r>
              <a:rPr lang="en-US" sz="9000" dirty="0" smtClean="0">
                <a:solidFill>
                  <a:schemeClr val="bg1"/>
                </a:solidFill>
              </a:rPr>
              <a:t>Review</a:t>
            </a:r>
            <a:endParaRPr lang="en-US" sz="9000" dirty="0">
              <a:solidFill>
                <a:schemeClr val="bg1"/>
              </a:solidFill>
            </a:endParaRPr>
          </a:p>
        </p:txBody>
      </p:sp>
      <p:sp>
        <p:nvSpPr>
          <p:cNvPr id="10" name="TextBox 9"/>
          <p:cNvSpPr txBox="1"/>
          <p:nvPr/>
        </p:nvSpPr>
        <p:spPr>
          <a:xfrm>
            <a:off x="4566776" y="2823500"/>
            <a:ext cx="7244223" cy="3362459"/>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We Create a CSS rule by giving an element an ___ and ___fill in the blank) </a:t>
            </a:r>
            <a:endParaRPr lang="en-US" sz="2600" dirty="0">
              <a:latin typeface="BPreplay" panose="02000503000000020004" pitchFamily="50" charset="0"/>
            </a:endParaRPr>
          </a:p>
          <a:p>
            <a:pPr>
              <a:lnSpc>
                <a:spcPts val="3300"/>
              </a:lnSpc>
              <a:spcBef>
                <a:spcPts val="0"/>
              </a:spcBef>
              <a:spcAft>
                <a:spcPts val="600"/>
              </a:spcAft>
              <a:buSzPct val="150000"/>
              <a:buFont typeface="Arial" panose="020B0604020202020204" pitchFamily="34" charset="0"/>
              <a:buChar char="•"/>
            </a:pPr>
            <a:endParaRPr lang="en-US" sz="2600" dirty="0" smtClean="0">
              <a:latin typeface="BPreplay" panose="02000503000000020004" pitchFamily="50" charset="0"/>
            </a:endParaRPr>
          </a:p>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Will you CSS rules “run” without a semicolon?</a:t>
            </a:r>
          </a:p>
          <a:p>
            <a:pPr>
              <a:lnSpc>
                <a:spcPts val="3300"/>
              </a:lnSpc>
              <a:spcBef>
                <a:spcPts val="0"/>
              </a:spcBef>
              <a:spcAft>
                <a:spcPts val="600"/>
              </a:spcAft>
              <a:buSzPct val="150000"/>
              <a:buFont typeface="Arial" panose="020B0604020202020204" pitchFamily="34" charset="0"/>
              <a:buChar char="•"/>
            </a:pPr>
            <a:endParaRPr lang="en-US" sz="2600" dirty="0" smtClean="0">
              <a:latin typeface="BPreplay" panose="02000503000000020004" pitchFamily="50" charset="0"/>
            </a:endParaRPr>
          </a:p>
          <a:p>
            <a:pPr>
              <a:lnSpc>
                <a:spcPts val="3300"/>
              </a:lnSpc>
              <a:spcBef>
                <a:spcPts val="0"/>
              </a:spcBef>
              <a:spcAft>
                <a:spcPts val="600"/>
              </a:spcAft>
              <a:buSzPct val="150000"/>
              <a:buFont typeface="Arial" panose="020B0604020202020204" pitchFamily="34" charset="0"/>
              <a:buChar char="•"/>
            </a:pPr>
            <a:r>
              <a:rPr lang="en-US" sz="2600" dirty="0" smtClean="0">
                <a:latin typeface="BPreplay" panose="02000503000000020004" pitchFamily="50" charset="0"/>
              </a:rPr>
              <a:t>Why do we “comment” in CSS</a:t>
            </a:r>
            <a:endParaRPr lang="en-US" sz="2600" dirty="0">
              <a:latin typeface="BPreplay" panose="02000503000000020004" pitchFamily="50"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287" y="82830"/>
            <a:ext cx="2975313" cy="6208719"/>
          </a:xfrm>
          <a:prstGeom prst="rect">
            <a:avLst/>
          </a:prstGeom>
        </p:spPr>
      </p:pic>
    </p:spTree>
    <p:extLst>
      <p:ext uri="{BB962C8B-B14F-4D97-AF65-F5344CB8AC3E}">
        <p14:creationId xmlns:p14="http://schemas.microsoft.com/office/powerpoint/2010/main" val="62815874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0" y="0"/>
            <a:ext cx="12192000" cy="6858000"/>
            <a:chOff x="0" y="0"/>
            <a:chExt cx="12192000" cy="6858000"/>
          </a:xfrm>
        </p:grpSpPr>
        <p:pic>
          <p:nvPicPr>
            <p:cNvPr id="46" name="Picture 45"/>
            <p:cNvPicPr>
              <a:picLocks noChangeAspect="1"/>
            </p:cNvPicPr>
            <p:nvPr/>
          </p:nvPicPr>
          <p:blipFill rotWithShape="1">
            <a:blip r:embed="rId4">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47" name="Rectangle 46"/>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39" name="Rectangle 38"/>
          <p:cNvSpPr/>
          <p:nvPr/>
        </p:nvSpPr>
        <p:spPr>
          <a:xfrm>
            <a:off x="4613050" y="3760113"/>
            <a:ext cx="7578950" cy="769441"/>
          </a:xfrm>
          <a:prstGeom prst="rect">
            <a:avLst/>
          </a:prstGeom>
        </p:spPr>
        <p:txBody>
          <a:bodyPr wrap="square">
            <a:spAutoFit/>
          </a:bodyPr>
          <a:lstStyle/>
          <a:p>
            <a:pPr fontAlgn="t">
              <a:spcAft>
                <a:spcPts val="900"/>
              </a:spcAft>
            </a:pPr>
            <a:r>
              <a:rPr lang="en-US" sz="2200" spc="-20" dirty="0" smtClean="0">
                <a:solidFill>
                  <a:srgbClr val="005A9E"/>
                </a:solidFill>
                <a:latin typeface="BPreplay" panose="02000503000000020004" pitchFamily="50" charset="0"/>
                <a:cs typeface="Times New Roman" pitchFamily="18" charset="0"/>
              </a:rPr>
              <a:t>Study the way you learn best</a:t>
            </a:r>
            <a:r>
              <a:rPr lang="en-US" sz="800" spc="-20" dirty="0" smtClean="0">
                <a:solidFill>
                  <a:srgbClr val="005A9E"/>
                </a:solidFill>
                <a:latin typeface="BPreplay" panose="02000503000000020004" pitchFamily="50" charset="0"/>
                <a:cs typeface="Times New Roman" pitchFamily="18" charset="0"/>
              </a:rPr>
              <a:t> </a:t>
            </a:r>
            <a:r>
              <a:rPr lang="en-US" sz="2200" spc="-20" dirty="0" smtClean="0">
                <a:solidFill>
                  <a:srgbClr val="005A9E"/>
                </a:solidFill>
                <a:latin typeface="BPreplay" panose="02000503000000020004" pitchFamily="50" charset="0"/>
                <a:cs typeface="Times New Roman" pitchFamily="18" charset="0"/>
              </a:rPr>
              <a:t>!</a:t>
            </a:r>
            <a:r>
              <a:rPr lang="en-US" sz="2200" dirty="0" smtClean="0">
                <a:solidFill>
                  <a:srgbClr val="005A9E"/>
                </a:solidFill>
                <a:latin typeface="BPreplay" panose="02000503000000020004" pitchFamily="50" charset="0"/>
                <a:cs typeface="Times New Roman" pitchFamily="18" charset="0"/>
              </a:rPr>
              <a:t> Play the video. Review the slides. Or do both. Just click a button below to begin</a:t>
            </a:r>
            <a:r>
              <a:rPr lang="en-US" sz="800" dirty="0" smtClean="0">
                <a:solidFill>
                  <a:srgbClr val="005A9E"/>
                </a:solidFill>
                <a:latin typeface="BPreplay" panose="02000503000000020004" pitchFamily="50" charset="0"/>
                <a:cs typeface="Times New Roman" pitchFamily="18" charset="0"/>
              </a:rPr>
              <a:t> </a:t>
            </a:r>
            <a:r>
              <a:rPr lang="en-US" sz="2200" dirty="0">
                <a:solidFill>
                  <a:srgbClr val="005A9E"/>
                </a:solidFill>
                <a:latin typeface="BPreplay" panose="02000503000000020004" pitchFamily="50" charset="0"/>
                <a:cs typeface="Times New Roman" pitchFamily="18" charset="0"/>
              </a:rPr>
              <a:t>!</a:t>
            </a:r>
          </a:p>
        </p:txBody>
      </p:sp>
      <p:sp>
        <p:nvSpPr>
          <p:cNvPr id="40" name="Rectangle 39"/>
          <p:cNvSpPr/>
          <p:nvPr/>
        </p:nvSpPr>
        <p:spPr>
          <a:xfrm>
            <a:off x="4114800" y="677110"/>
            <a:ext cx="8092441" cy="2808906"/>
          </a:xfrm>
          <a:prstGeom prst="rect">
            <a:avLst/>
          </a:prstGeom>
          <a:solidFill>
            <a:srgbClr val="AF42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TextBox 40"/>
          <p:cNvSpPr txBox="1"/>
          <p:nvPr/>
        </p:nvSpPr>
        <p:spPr>
          <a:xfrm>
            <a:off x="4428744" y="819015"/>
            <a:ext cx="7620582" cy="2567915"/>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pPr>
              <a:lnSpc>
                <a:spcPts val="9000"/>
              </a:lnSpc>
              <a:spcBef>
                <a:spcPts val="0"/>
              </a:spcBef>
            </a:pPr>
            <a:r>
              <a:rPr lang="en-US" sz="9000" dirty="0" smtClean="0">
                <a:solidFill>
                  <a:schemeClr val="bg1"/>
                </a:solidFill>
              </a:rPr>
              <a:t>Lesson Navigation</a:t>
            </a:r>
            <a:endParaRPr lang="en-US" sz="9000" dirty="0">
              <a:solidFill>
                <a:schemeClr val="bg1"/>
              </a:solidFill>
            </a:endParaRPr>
          </a:p>
        </p:txBody>
      </p:sp>
      <p:graphicFrame>
        <p:nvGraphicFramePr>
          <p:cNvPr id="44" name="Diagram 43"/>
          <p:cNvGraphicFramePr/>
          <p:nvPr>
            <p:extLst>
              <p:ext uri="{D42A27DB-BD31-4B8C-83A1-F6EECF244321}">
                <p14:modId xmlns:p14="http://schemas.microsoft.com/office/powerpoint/2010/main" val="3884403092"/>
              </p:ext>
            </p:extLst>
          </p:nvPr>
        </p:nvGraphicFramePr>
        <p:xfrm>
          <a:off x="4239768" y="4446032"/>
          <a:ext cx="7543800" cy="15737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11" y="304800"/>
            <a:ext cx="4530189" cy="6400800"/>
          </a:xfrm>
          <a:prstGeom prst="rect">
            <a:avLst/>
          </a:prstGeom>
        </p:spPr>
      </p:pic>
    </p:spTree>
    <p:custDataLst>
      <p:tags r:id="rId1"/>
    </p:custData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372"/>
            <a:ext cx="12192000" cy="6857628"/>
            <a:chOff x="0" y="372"/>
            <a:chExt cx="12192000" cy="6857628"/>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1" name="Rectangle 30"/>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19" name="Rectangle 18"/>
          <p:cNvSpPr/>
          <p:nvPr/>
        </p:nvSpPr>
        <p:spPr>
          <a:xfrm>
            <a:off x="4435366" y="3868836"/>
            <a:ext cx="7756634" cy="707886"/>
          </a:xfrm>
          <a:prstGeom prst="rect">
            <a:avLst/>
          </a:prstGeom>
        </p:spPr>
        <p:txBody>
          <a:bodyPr wrap="square">
            <a:spAutoFit/>
          </a:bodyPr>
          <a:lstStyle/>
          <a:p>
            <a:pPr fontAlgn="t"/>
            <a:r>
              <a:rPr lang="en-US" sz="4000" spc="-70" dirty="0" smtClean="0">
                <a:solidFill>
                  <a:srgbClr val="AF423F"/>
                </a:solidFill>
                <a:latin typeface="Arial Rounded MT Bold" panose="020F0704030504030204" pitchFamily="34" charset="0"/>
                <a:cs typeface="Times New Roman" pitchFamily="18" charset="0"/>
              </a:rPr>
              <a:t>Click the slide to start the quiz!</a:t>
            </a:r>
            <a:endParaRPr lang="en-US" sz="4000" spc="-70" dirty="0">
              <a:solidFill>
                <a:srgbClr val="AF423F"/>
              </a:solidFill>
              <a:latin typeface="Arial Rounded MT Bold" panose="020F0704030504030204" pitchFamily="34" charset="0"/>
              <a:cs typeface="Times New Roman" pitchFamily="18" charset="0"/>
            </a:endParaRPr>
          </a:p>
        </p:txBody>
      </p:sp>
      <p:sp>
        <p:nvSpPr>
          <p:cNvPr id="20" name="Rectangle 19"/>
          <p:cNvSpPr/>
          <p:nvPr/>
        </p:nvSpPr>
        <p:spPr>
          <a:xfrm>
            <a:off x="4068860" y="1828800"/>
            <a:ext cx="8123140" cy="1752600"/>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TextBox 20"/>
          <p:cNvSpPr txBox="1"/>
          <p:nvPr/>
        </p:nvSpPr>
        <p:spPr>
          <a:xfrm>
            <a:off x="4771372" y="1752599"/>
            <a:ext cx="7604684" cy="1828801"/>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r>
              <a:rPr lang="en-US" sz="9000" dirty="0" smtClean="0">
                <a:solidFill>
                  <a:schemeClr val="bg1"/>
                </a:solidFill>
              </a:rPr>
              <a:t>Lesson Quiz!</a:t>
            </a:r>
            <a:endParaRPr lang="en-US" sz="9000" dirty="0">
              <a:solidFill>
                <a:schemeClr val="bg1"/>
              </a:solidFill>
            </a:endParaRPr>
          </a:p>
        </p:txBody>
      </p:sp>
      <p:sp>
        <p:nvSpPr>
          <p:cNvPr id="28" name="Rectangle 27"/>
          <p:cNvSpPr/>
          <p:nvPr/>
        </p:nvSpPr>
        <p:spPr>
          <a:xfrm>
            <a:off x="4435366" y="1015297"/>
            <a:ext cx="7223234" cy="707886"/>
          </a:xfrm>
          <a:prstGeom prst="rect">
            <a:avLst/>
          </a:prstGeom>
        </p:spPr>
        <p:txBody>
          <a:bodyPr wrap="square">
            <a:spAutoFit/>
          </a:bodyPr>
          <a:lstStyle/>
          <a:p>
            <a:pPr fontAlgn="t"/>
            <a:r>
              <a:rPr lang="en-US" sz="4000" b="1" dirty="0" smtClean="0">
                <a:solidFill>
                  <a:srgbClr val="AF423F"/>
                </a:solidFill>
                <a:latin typeface="BPreplay" panose="02000503000000020004" pitchFamily="50" charset="0"/>
                <a:cs typeface="Times New Roman" pitchFamily="18" charset="0"/>
              </a:rPr>
              <a:t>You Got This! </a:t>
            </a:r>
            <a:endParaRPr lang="en-US" sz="4000" b="1" dirty="0">
              <a:solidFill>
                <a:srgbClr val="AF423F"/>
              </a:solidFill>
              <a:latin typeface="BPreplay" panose="02000503000000020004" pitchFamily="50" charset="0"/>
              <a:cs typeface="Times New Roman" pitchFamily="18"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738" y="303672"/>
            <a:ext cx="3631746" cy="6374603"/>
          </a:xfrm>
          <a:prstGeom prst="rect">
            <a:avLst/>
          </a:prstGeom>
        </p:spPr>
      </p:pic>
    </p:spTree>
    <p:extLst>
      <p:ext uri="{BB962C8B-B14F-4D97-AF65-F5344CB8AC3E}">
        <p14:creationId xmlns:p14="http://schemas.microsoft.com/office/powerpoint/2010/main" val="3133247706"/>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372"/>
            <a:ext cx="12192000" cy="6857628"/>
            <a:chOff x="0" y="372"/>
            <a:chExt cx="12192000" cy="6857628"/>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26" name="Rectangle 25"/>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10" name="TextBox 9"/>
          <p:cNvSpPr txBox="1"/>
          <p:nvPr/>
        </p:nvSpPr>
        <p:spPr>
          <a:xfrm>
            <a:off x="4460474" y="2562924"/>
            <a:ext cx="7579469" cy="3108543"/>
          </a:xfrm>
          <a:prstGeom prst="rect">
            <a:avLst/>
          </a:prstGeom>
          <a:noFill/>
        </p:spPr>
        <p:txBody>
          <a:bodyPr wrap="square" rtlCol="0">
            <a:spAutoFit/>
          </a:bodyPr>
          <a:lstStyle/>
          <a:p>
            <a:pPr>
              <a:lnSpc>
                <a:spcPts val="1400"/>
              </a:lnSpc>
              <a:tabLst>
                <a:tab pos="514350" algn="l"/>
              </a:tabLst>
            </a:pPr>
            <a:r>
              <a:rPr lang="en-US" sz="4400" b="1" dirty="0" smtClean="0">
                <a:solidFill>
                  <a:srgbClr val="AF423F"/>
                </a:solidFill>
                <a:latin typeface="Arial Rounded MT Bold" panose="020F0704030504030204" pitchFamily="34" charset="0"/>
              </a:rPr>
              <a:t>1</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Download the exercise file below and open the file. </a:t>
            </a:r>
          </a:p>
          <a:p>
            <a:pPr>
              <a:tabLst>
                <a:tab pos="514350" algn="l"/>
              </a:tabLst>
            </a:pPr>
            <a:r>
              <a:rPr lang="en-US" dirty="0" smtClean="0">
                <a:solidFill>
                  <a:srgbClr val="005A9E"/>
                </a:solidFill>
                <a:latin typeface="BPreplay" panose="02000503000000020004" pitchFamily="50" charset="0"/>
              </a:rPr>
              <a:t>       (you must have Office 2013 on your PC).</a:t>
            </a:r>
          </a:p>
          <a:p>
            <a:pPr>
              <a:tabLst>
                <a:tab pos="514350" algn="l"/>
              </a:tabLst>
            </a:pPr>
            <a:endParaRPr lang="en-US" dirty="0" smtClean="0">
              <a:solidFill>
                <a:srgbClr val="005A9E"/>
              </a:solidFill>
              <a:latin typeface="BPreplay" panose="02000503000000020004" pitchFamily="50" charset="0"/>
            </a:endParaRP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2</a:t>
            </a:r>
            <a:r>
              <a:rPr lang="en-US" sz="2400" b="1" dirty="0" smtClean="0">
                <a:solidFill>
                  <a:srgbClr val="005A9E"/>
                </a:solidFill>
                <a:latin typeface="Arial Rounded MT Bold" panose="020F0704030504030204" pitchFamily="34" charset="0"/>
              </a:rPr>
              <a:t> </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Two</a:t>
            </a: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3</a:t>
            </a:r>
            <a:r>
              <a:rPr lang="en-US" sz="2400" b="1" dirty="0" smtClean="0">
                <a:solidFill>
                  <a:srgbClr val="005A9E"/>
                </a:solidFill>
                <a:latin typeface="Arial Rounded MT Bold" panose="020F0704030504030204" pitchFamily="34" charset="0"/>
              </a:rPr>
              <a:t> </a:t>
            </a:r>
            <a:r>
              <a:rPr lang="en-US" sz="2400"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Three</a:t>
            </a: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4</a:t>
            </a:r>
            <a:r>
              <a:rPr lang="en-US" sz="2400" b="1" dirty="0" smtClean="0">
                <a:solidFill>
                  <a:srgbClr val="005A9E"/>
                </a:solidFill>
                <a:latin typeface="Arial Rounded MT Bold" panose="020F0704030504030204" pitchFamily="34" charset="0"/>
              </a:rPr>
              <a:t> </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Four</a:t>
            </a: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5</a:t>
            </a:r>
            <a:r>
              <a:rPr lang="en-US" sz="2400" b="1" dirty="0" smtClean="0">
                <a:solidFill>
                  <a:srgbClr val="005A9E"/>
                </a:solidFill>
                <a:latin typeface="Arial Rounded MT Bold" panose="020F0704030504030204" pitchFamily="34" charset="0"/>
              </a:rPr>
              <a:t> </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Five</a:t>
            </a:r>
          </a:p>
        </p:txBody>
      </p:sp>
      <p:sp>
        <p:nvSpPr>
          <p:cNvPr id="16" name="Rectangle 15"/>
          <p:cNvSpPr/>
          <p:nvPr/>
        </p:nvSpPr>
        <p:spPr>
          <a:xfrm>
            <a:off x="3224981" y="533400"/>
            <a:ext cx="8967019" cy="16383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TextBox 16"/>
          <p:cNvSpPr txBox="1"/>
          <p:nvPr/>
        </p:nvSpPr>
        <p:spPr>
          <a:xfrm>
            <a:off x="3605981" y="668719"/>
            <a:ext cx="8586019" cy="1485901"/>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pPr>
              <a:lnSpc>
                <a:spcPts val="8500"/>
              </a:lnSpc>
              <a:spcBef>
                <a:spcPts val="0"/>
              </a:spcBef>
            </a:pPr>
            <a:r>
              <a:rPr lang="en-US" sz="8500" spc="-200" dirty="0" smtClean="0">
                <a:solidFill>
                  <a:schemeClr val="bg1"/>
                </a:solidFill>
              </a:rPr>
              <a:t>Lesson Exercise</a:t>
            </a:r>
            <a:endParaRPr lang="en-US" sz="8500" spc="-2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71" y="107730"/>
            <a:ext cx="2717710" cy="6414312"/>
          </a:xfrm>
          <a:prstGeom prst="rect">
            <a:avLst/>
          </a:prstGeom>
        </p:spPr>
      </p:pic>
    </p:spTree>
    <p:extLst>
      <p:ext uri="{BB962C8B-B14F-4D97-AF65-F5344CB8AC3E}">
        <p14:creationId xmlns:p14="http://schemas.microsoft.com/office/powerpoint/2010/main" val="3927367756"/>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0" y="372"/>
            <a:ext cx="12192000" cy="6857628"/>
            <a:chOff x="0" y="372"/>
            <a:chExt cx="12192000" cy="6857628"/>
          </a:xfrm>
        </p:grpSpPr>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28" name="Rectangle 27"/>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9"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31" name="Rectangle 30"/>
          <p:cNvSpPr/>
          <p:nvPr/>
        </p:nvSpPr>
        <p:spPr>
          <a:xfrm>
            <a:off x="4114800" y="1480318"/>
            <a:ext cx="8077200" cy="290899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TextBox 32"/>
          <p:cNvSpPr txBox="1"/>
          <p:nvPr/>
        </p:nvSpPr>
        <p:spPr>
          <a:xfrm>
            <a:off x="4419600" y="1797958"/>
            <a:ext cx="7264514" cy="1159933"/>
          </a:xfrm>
          <a:prstGeom prst="rect">
            <a:avLst/>
          </a:prstGeom>
          <a:noFill/>
        </p:spPr>
        <p:txBody>
          <a:bodyPr wrap="square" rtlCol="0">
            <a:spAutoFit/>
          </a:bodyPr>
          <a:lstStyle/>
          <a:p>
            <a:pPr>
              <a:lnSpc>
                <a:spcPts val="9000"/>
              </a:lnSpc>
              <a:spcAft>
                <a:spcPts val="600"/>
              </a:spcAft>
            </a:pPr>
            <a:r>
              <a:rPr lang="en-US" sz="7200" b="1" dirty="0" smtClean="0">
                <a:solidFill>
                  <a:schemeClr val="bg1"/>
                </a:solidFill>
                <a:latin typeface="Arial Rounded MT Bold" panose="020F0704030504030204" pitchFamily="34" charset="0"/>
              </a:rPr>
              <a:t>Details of CSS</a:t>
            </a:r>
            <a:endParaRPr lang="en-US" sz="7200" b="1" spc="-50" dirty="0" smtClean="0">
              <a:solidFill>
                <a:schemeClr val="bg1"/>
              </a:solidFill>
              <a:latin typeface="Arial Rounded MT Bold" panose="020F0704030504030204" pitchFamily="34" charset="0"/>
            </a:endParaRPr>
          </a:p>
        </p:txBody>
      </p:sp>
      <p:sp>
        <p:nvSpPr>
          <p:cNvPr id="35" name="TextBox 34"/>
          <p:cNvSpPr txBox="1"/>
          <p:nvPr/>
        </p:nvSpPr>
        <p:spPr>
          <a:xfrm>
            <a:off x="4396994" y="457200"/>
            <a:ext cx="7490206" cy="925894"/>
          </a:xfrm>
          <a:prstGeom prst="rect">
            <a:avLst/>
          </a:prstGeom>
          <a:noFill/>
        </p:spPr>
        <p:txBody>
          <a:bodyPr wrap="square" rtlCol="0">
            <a:spAutoFit/>
          </a:bodyPr>
          <a:lstStyle/>
          <a:p>
            <a:pPr>
              <a:lnSpc>
                <a:spcPts val="6500"/>
              </a:lnSpc>
              <a:spcAft>
                <a:spcPts val="3600"/>
              </a:spcAft>
            </a:pPr>
            <a:r>
              <a:rPr lang="en-US" sz="6500" b="1" dirty="0" smtClean="0">
                <a:solidFill>
                  <a:srgbClr val="AF423F"/>
                </a:solidFill>
                <a:latin typeface="Arial Rounded MT Bold" panose="020F0704030504030204" pitchFamily="34" charset="0"/>
              </a:rPr>
              <a:t>Lesson # 3 </a:t>
            </a:r>
            <a:endParaRPr lang="en-US" sz="6500" b="1" spc="-50" dirty="0" smtClean="0">
              <a:solidFill>
                <a:srgbClr val="AF423F"/>
              </a:solidFill>
              <a:latin typeface="Arial Rounded MT Bold" panose="020F0704030504030204"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422" y="281792"/>
            <a:ext cx="2988750" cy="6400800"/>
          </a:xfrm>
          <a:prstGeom prst="rect">
            <a:avLst/>
          </a:prstGeom>
        </p:spPr>
      </p:pic>
    </p:spTree>
    <p:extLst>
      <p:ext uri="{BB962C8B-B14F-4D97-AF65-F5344CB8AC3E}">
        <p14:creationId xmlns:p14="http://schemas.microsoft.com/office/powerpoint/2010/main" val="3603279121"/>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372"/>
            <a:ext cx="12192000" cy="6857628"/>
            <a:chOff x="0" y="372"/>
            <a:chExt cx="12192000" cy="6857628"/>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23" name="Rectangle 22"/>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18" name="Rectangle 17"/>
          <p:cNvSpPr/>
          <p:nvPr/>
        </p:nvSpPr>
        <p:spPr>
          <a:xfrm>
            <a:off x="4088524" y="1404118"/>
            <a:ext cx="8103476" cy="2908995"/>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TextBox 19"/>
          <p:cNvSpPr txBox="1"/>
          <p:nvPr/>
        </p:nvSpPr>
        <p:spPr>
          <a:xfrm>
            <a:off x="4930394" y="1721758"/>
            <a:ext cx="7264514" cy="2400657"/>
          </a:xfrm>
          <a:prstGeom prst="rect">
            <a:avLst/>
          </a:prstGeom>
          <a:noFill/>
        </p:spPr>
        <p:txBody>
          <a:bodyPr wrap="square" rtlCol="0">
            <a:spAutoFit/>
          </a:bodyPr>
          <a:lstStyle/>
          <a:p>
            <a:pPr>
              <a:lnSpc>
                <a:spcPts val="9000"/>
              </a:lnSpc>
              <a:spcAft>
                <a:spcPts val="600"/>
              </a:spcAft>
            </a:pPr>
            <a:r>
              <a:rPr lang="en-US" sz="6600" b="1" dirty="0" smtClean="0">
                <a:solidFill>
                  <a:schemeClr val="bg1"/>
                </a:solidFill>
                <a:latin typeface="Arial Rounded MT Bold" panose="020F0704030504030204" pitchFamily="34" charset="0"/>
              </a:rPr>
              <a:t>Getting Started with CSS</a:t>
            </a:r>
            <a:endParaRPr lang="en-US" sz="6600" b="1" spc="-50" dirty="0" smtClean="0">
              <a:solidFill>
                <a:schemeClr val="bg1"/>
              </a:solidFill>
              <a:latin typeface="Arial Rounded MT Bold" panose="020F0704030504030204" pitchFamily="34" charset="0"/>
            </a:endParaRPr>
          </a:p>
        </p:txBody>
      </p:sp>
      <p:sp>
        <p:nvSpPr>
          <p:cNvPr id="22" name="TextBox 21"/>
          <p:cNvSpPr txBox="1"/>
          <p:nvPr/>
        </p:nvSpPr>
        <p:spPr>
          <a:xfrm>
            <a:off x="4955908" y="4468505"/>
            <a:ext cx="6858000" cy="1246495"/>
          </a:xfrm>
          <a:prstGeom prst="rect">
            <a:avLst/>
          </a:prstGeom>
          <a:noFill/>
        </p:spPr>
        <p:txBody>
          <a:bodyPr wrap="square" rtlCol="0">
            <a:spAutoFit/>
          </a:bodyPr>
          <a:lstStyle/>
          <a:p>
            <a:pPr>
              <a:lnSpc>
                <a:spcPts val="4500"/>
              </a:lnSpc>
            </a:pPr>
            <a:r>
              <a:rPr lang="en-US" sz="4000" dirty="0" smtClean="0">
                <a:solidFill>
                  <a:srgbClr val="AF423F"/>
                </a:solidFill>
                <a:latin typeface="Arial Rounded MT Bold" panose="020F0704030504030204" pitchFamily="34" charset="0"/>
              </a:rPr>
              <a:t>Click anywhere on the slide to start the lesson!</a:t>
            </a:r>
            <a:endParaRPr lang="en-US" sz="4000" dirty="0">
              <a:solidFill>
                <a:srgbClr val="AF423F"/>
              </a:solidFill>
              <a:latin typeface="Arial Rounded MT Bold" panose="020F0704030504030204" pitchFamily="34" charset="0"/>
            </a:endParaRPr>
          </a:p>
        </p:txBody>
      </p:sp>
      <p:sp>
        <p:nvSpPr>
          <p:cNvPr id="11" name="TextBox 10"/>
          <p:cNvSpPr txBox="1"/>
          <p:nvPr/>
        </p:nvSpPr>
        <p:spPr>
          <a:xfrm>
            <a:off x="4930394" y="381000"/>
            <a:ext cx="7490206" cy="925894"/>
          </a:xfrm>
          <a:prstGeom prst="rect">
            <a:avLst/>
          </a:prstGeom>
          <a:noFill/>
        </p:spPr>
        <p:txBody>
          <a:bodyPr wrap="square" rtlCol="0">
            <a:spAutoFit/>
          </a:bodyPr>
          <a:lstStyle/>
          <a:p>
            <a:pPr>
              <a:lnSpc>
                <a:spcPts val="6500"/>
              </a:lnSpc>
              <a:spcAft>
                <a:spcPts val="3600"/>
              </a:spcAft>
            </a:pPr>
            <a:r>
              <a:rPr lang="en-US" sz="6000" b="1" dirty="0" smtClean="0">
                <a:solidFill>
                  <a:srgbClr val="AF423F"/>
                </a:solidFill>
                <a:latin typeface="Arial Rounded MT Bold" panose="020F0704030504030204" pitchFamily="34" charset="0"/>
              </a:rPr>
              <a:t>Lesson </a:t>
            </a:r>
            <a:r>
              <a:rPr lang="en-US" sz="6000" b="1" dirty="0" smtClean="0">
                <a:solidFill>
                  <a:srgbClr val="AF423F"/>
                </a:solidFill>
                <a:latin typeface="Arial Rounded MT Bold" panose="020F0704030504030204" pitchFamily="34" charset="0"/>
              </a:rPr>
              <a:t># 1</a:t>
            </a:r>
            <a:endParaRPr lang="en-US" sz="6000" b="1" spc="-50" dirty="0" smtClean="0">
              <a:solidFill>
                <a:srgbClr val="AF423F"/>
              </a:solidFill>
              <a:latin typeface="Arial Rounded MT Bold" panose="020F070403050403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54" y="220249"/>
            <a:ext cx="5154954" cy="6400800"/>
          </a:xfrm>
          <a:prstGeom prst="rect">
            <a:avLst/>
          </a:prstGeom>
        </p:spPr>
      </p:pic>
    </p:spTree>
    <p:extLst>
      <p:ext uri="{BB962C8B-B14F-4D97-AF65-F5344CB8AC3E}">
        <p14:creationId xmlns:p14="http://schemas.microsoft.com/office/powerpoint/2010/main" val="1939406908"/>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0" y="0"/>
            <a:ext cx="12192000" cy="6858000"/>
            <a:chOff x="0" y="0"/>
            <a:chExt cx="12192000" cy="6858000"/>
          </a:xfrm>
        </p:grpSpPr>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38" name="Rectangle 37"/>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30" name="Rectangle 29"/>
          <p:cNvSpPr/>
          <p:nvPr/>
        </p:nvSpPr>
        <p:spPr>
          <a:xfrm>
            <a:off x="4800018" y="3760113"/>
            <a:ext cx="7544382" cy="430887"/>
          </a:xfrm>
          <a:prstGeom prst="rect">
            <a:avLst/>
          </a:prstGeom>
        </p:spPr>
        <p:txBody>
          <a:bodyPr wrap="square">
            <a:spAutoFit/>
          </a:bodyPr>
          <a:lstStyle/>
          <a:p>
            <a:pPr fontAlgn="t">
              <a:spcAft>
                <a:spcPts val="900"/>
              </a:spcAft>
            </a:pPr>
            <a:r>
              <a:rPr lang="en-US" sz="2200" spc="-20" dirty="0">
                <a:solidFill>
                  <a:srgbClr val="005A9E"/>
                </a:solidFill>
                <a:latin typeface="BPreplay" panose="02000503000000020004" pitchFamily="50" charset="0"/>
                <a:cs typeface="Times New Roman" pitchFamily="18" charset="0"/>
              </a:rPr>
              <a:t>Choose what to do next</a:t>
            </a:r>
            <a:r>
              <a:rPr lang="en-US" sz="800" spc="-20" dirty="0">
                <a:solidFill>
                  <a:srgbClr val="005A9E"/>
                </a:solidFill>
                <a:latin typeface="BPreplay" panose="02000503000000020004" pitchFamily="50" charset="0"/>
                <a:cs typeface="Times New Roman" pitchFamily="18" charset="0"/>
              </a:rPr>
              <a:t> </a:t>
            </a:r>
            <a:r>
              <a:rPr lang="en-US" sz="2200" spc="-20" dirty="0" smtClean="0">
                <a:solidFill>
                  <a:srgbClr val="005A9E"/>
                </a:solidFill>
                <a:latin typeface="BPreplay" panose="02000503000000020004" pitchFamily="50" charset="0"/>
                <a:cs typeface="Times New Roman" pitchFamily="18" charset="0"/>
              </a:rPr>
              <a:t>!</a:t>
            </a:r>
            <a:r>
              <a:rPr lang="en-US" sz="2200" dirty="0" smtClean="0">
                <a:solidFill>
                  <a:srgbClr val="005A9E"/>
                </a:solidFill>
                <a:latin typeface="BPreplay" panose="02000503000000020004" pitchFamily="50" charset="0"/>
                <a:cs typeface="Times New Roman" pitchFamily="18" charset="0"/>
              </a:rPr>
              <a:t> Just </a:t>
            </a:r>
            <a:r>
              <a:rPr lang="en-US" sz="2200" dirty="0">
                <a:solidFill>
                  <a:srgbClr val="005A9E"/>
                </a:solidFill>
                <a:latin typeface="BPreplay" panose="02000503000000020004" pitchFamily="50" charset="0"/>
                <a:cs typeface="Times New Roman" pitchFamily="18" charset="0"/>
              </a:rPr>
              <a:t>click </a:t>
            </a:r>
            <a:r>
              <a:rPr lang="en-US" sz="2200" dirty="0" smtClean="0">
                <a:solidFill>
                  <a:srgbClr val="005A9E"/>
                </a:solidFill>
                <a:latin typeface="BPreplay" panose="02000503000000020004" pitchFamily="50" charset="0"/>
                <a:cs typeface="Times New Roman" pitchFamily="18" charset="0"/>
              </a:rPr>
              <a:t>a button </a:t>
            </a:r>
            <a:r>
              <a:rPr lang="en-US" sz="2200" dirty="0">
                <a:solidFill>
                  <a:srgbClr val="005A9E"/>
                </a:solidFill>
                <a:latin typeface="BPreplay" panose="02000503000000020004" pitchFamily="50" charset="0"/>
                <a:cs typeface="Times New Roman" pitchFamily="18" charset="0"/>
              </a:rPr>
              <a:t>below</a:t>
            </a:r>
            <a:r>
              <a:rPr lang="en-US" sz="800" dirty="0">
                <a:solidFill>
                  <a:srgbClr val="005A9E"/>
                </a:solidFill>
                <a:latin typeface="BPreplay" panose="02000503000000020004" pitchFamily="50" charset="0"/>
                <a:cs typeface="Times New Roman" pitchFamily="18" charset="0"/>
              </a:rPr>
              <a:t> </a:t>
            </a:r>
            <a:r>
              <a:rPr lang="en-US" sz="2200" dirty="0">
                <a:solidFill>
                  <a:srgbClr val="005A9E"/>
                </a:solidFill>
                <a:latin typeface="BPreplay" panose="02000503000000020004" pitchFamily="50" charset="0"/>
                <a:cs typeface="Times New Roman" pitchFamily="18" charset="0"/>
              </a:rPr>
              <a:t>!</a:t>
            </a:r>
          </a:p>
        </p:txBody>
      </p:sp>
      <p:sp>
        <p:nvSpPr>
          <p:cNvPr id="31" name="Rectangle 30"/>
          <p:cNvSpPr/>
          <p:nvPr/>
        </p:nvSpPr>
        <p:spPr>
          <a:xfrm>
            <a:off x="4114800" y="677110"/>
            <a:ext cx="8092441" cy="2808906"/>
          </a:xfrm>
          <a:prstGeom prst="rect">
            <a:avLst/>
          </a:prstGeom>
          <a:solidFill>
            <a:srgbClr val="AF42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TextBox 31"/>
          <p:cNvSpPr txBox="1"/>
          <p:nvPr/>
        </p:nvSpPr>
        <p:spPr>
          <a:xfrm>
            <a:off x="4428744" y="819015"/>
            <a:ext cx="7620582" cy="2567915"/>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pPr>
              <a:lnSpc>
                <a:spcPts val="9000"/>
              </a:lnSpc>
              <a:spcBef>
                <a:spcPts val="0"/>
              </a:spcBef>
            </a:pPr>
            <a:r>
              <a:rPr lang="en-US" sz="9000" dirty="0" smtClean="0">
                <a:solidFill>
                  <a:schemeClr val="bg1"/>
                </a:solidFill>
              </a:rPr>
              <a:t>Lesson Navigation</a:t>
            </a:r>
            <a:endParaRPr lang="en-US" sz="9000" dirty="0">
              <a:solidFill>
                <a:schemeClr val="bg1"/>
              </a:solidFill>
            </a:endParaRPr>
          </a:p>
        </p:txBody>
      </p:sp>
      <p:graphicFrame>
        <p:nvGraphicFramePr>
          <p:cNvPr id="35" name="Diagram 34"/>
          <p:cNvGraphicFramePr/>
          <p:nvPr>
            <p:extLst>
              <p:ext uri="{D42A27DB-BD31-4B8C-83A1-F6EECF244321}">
                <p14:modId xmlns:p14="http://schemas.microsoft.com/office/powerpoint/2010/main" val="2884383034"/>
              </p:ext>
            </p:extLst>
          </p:nvPr>
        </p:nvGraphicFramePr>
        <p:xfrm>
          <a:off x="4239768" y="4191000"/>
          <a:ext cx="7543800" cy="15737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11" y="304800"/>
            <a:ext cx="4530189" cy="6400800"/>
          </a:xfrm>
          <a:prstGeom prst="rect">
            <a:avLst/>
          </a:prstGeom>
        </p:spPr>
      </p:pic>
    </p:spTree>
    <p:custDataLst>
      <p:tags r:id="rId1"/>
    </p:custDataLst>
    <p:extLst>
      <p:ext uri="{BB962C8B-B14F-4D97-AF65-F5344CB8AC3E}">
        <p14:creationId xmlns:p14="http://schemas.microsoft.com/office/powerpoint/2010/main" val="430867922"/>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0" y="372"/>
            <a:ext cx="12192000" cy="6857628"/>
            <a:chOff x="0" y="372"/>
            <a:chExt cx="12192000" cy="6857628"/>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3" name="Rectangle 32"/>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2" name="Rectangle 21"/>
          <p:cNvSpPr/>
          <p:nvPr/>
        </p:nvSpPr>
        <p:spPr>
          <a:xfrm>
            <a:off x="-15240" y="2688898"/>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244985"/>
            <a:ext cx="78486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04800" y="157125"/>
            <a:ext cx="10850888" cy="2169825"/>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2400"/>
              </a:spcAft>
              <a:buSzPct val="150000"/>
              <a:buNone/>
            </a:pPr>
            <a:r>
              <a:rPr lang="en-US" sz="6000" spc="-50" dirty="0">
                <a:solidFill>
                  <a:schemeClr val="bg1"/>
                </a:solidFill>
                <a:latin typeface="Arial Rounded MT Bold" panose="020F0704030504030204" pitchFamily="34" charset="0"/>
              </a:rPr>
              <a:t>Hexadecimal values</a:t>
            </a:r>
          </a:p>
          <a:p>
            <a:pPr marL="0" indent="0">
              <a:lnSpc>
                <a:spcPts val="3300"/>
              </a:lnSpc>
              <a:spcBef>
                <a:spcPts val="0"/>
              </a:spcBef>
              <a:spcAft>
                <a:spcPts val="1200"/>
              </a:spcAft>
              <a:buSzPct val="150000"/>
              <a:buNone/>
            </a:pPr>
            <a:r>
              <a:rPr lang="en-US" sz="2600" dirty="0">
                <a:latin typeface="BPreplay" panose="02000503000000020004" pitchFamily="50" charset="0"/>
              </a:rPr>
              <a:t>You can easily change something like the color of an element simply by stating </a:t>
            </a:r>
            <a:r>
              <a:rPr lang="en-US" sz="2600" dirty="0" err="1">
                <a:latin typeface="BPreplay" panose="02000503000000020004" pitchFamily="50" charset="0"/>
              </a:rPr>
              <a:t>color:red</a:t>
            </a:r>
            <a:r>
              <a:rPr lang="en-US" sz="2600" dirty="0">
                <a:latin typeface="BPreplay" panose="02000503000000020004" pitchFamily="50" charset="0"/>
              </a:rPr>
              <a:t>; or you can be a CSS guru and use hex values</a:t>
            </a:r>
          </a:p>
        </p:txBody>
      </p:sp>
      <p:sp>
        <p:nvSpPr>
          <p:cNvPr id="12" name="TextBox 11"/>
          <p:cNvSpPr txBox="1"/>
          <p:nvPr/>
        </p:nvSpPr>
        <p:spPr>
          <a:xfrm>
            <a:off x="-15240" y="2591169"/>
            <a:ext cx="10850888" cy="2516073"/>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Keynotes</a:t>
            </a:r>
            <a:endParaRPr lang="en-US" sz="5500" spc="-50" dirty="0">
              <a:solidFill>
                <a:schemeClr val="bg1"/>
              </a:solidFill>
              <a:latin typeface="Arial Rounded MT Bold" panose="020F0704030504030204" pitchFamily="34" charset="0"/>
            </a:endParaRPr>
          </a:p>
          <a:p>
            <a:pPr>
              <a:lnSpc>
                <a:spcPts val="3300"/>
              </a:lnSpc>
              <a:spcBef>
                <a:spcPts val="0"/>
              </a:spcBef>
              <a:spcAft>
                <a:spcPts val="1200"/>
              </a:spcAft>
              <a:buSzPct val="150000"/>
              <a:buFont typeface="Arial" panose="020B0604020202020204" pitchFamily="34" charset="0"/>
              <a:buChar char="•"/>
            </a:pPr>
            <a:r>
              <a:rPr lang="en-US" sz="2000" dirty="0" err="1">
                <a:latin typeface="BPreplay" panose="02000503000000020004" pitchFamily="50" charset="0"/>
              </a:rPr>
              <a:t>Css</a:t>
            </a:r>
            <a:r>
              <a:rPr lang="en-US" sz="2000" dirty="0">
                <a:latin typeface="BPreplay" panose="02000503000000020004" pitchFamily="50" charset="0"/>
              </a:rPr>
              <a:t> understand millions of colors in the form of HEXADECIMAL VALUES</a:t>
            </a: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UNLIKE DECIMAL VALUES, HEXADECIMAL VALUES base-16 counting because you use all real numbers 0-9 and letters A-F</a:t>
            </a:r>
          </a:p>
        </p:txBody>
      </p:sp>
    </p:spTree>
    <p:extLst>
      <p:ext uri="{BB962C8B-B14F-4D97-AF65-F5344CB8AC3E}">
        <p14:creationId xmlns:p14="http://schemas.microsoft.com/office/powerpoint/2010/main" val="108766649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0"/>
            <a:ext cx="12192000" cy="6858000"/>
            <a:chOff x="0" y="0"/>
            <a:chExt cx="12192000" cy="685800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25" name="Rectangle 24"/>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2" name="Rectangle 21"/>
          <p:cNvSpPr/>
          <p:nvPr/>
        </p:nvSpPr>
        <p:spPr>
          <a:xfrm>
            <a:off x="838200" y="457200"/>
            <a:ext cx="10439400" cy="525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F5597"/>
              </a:solidFill>
              <a:latin typeface="BPreplay" panose="02000503000000020004" pitchFamily="50" charset="0"/>
            </a:endParaRP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1913" r="63999" b="1913"/>
          <a:stretch/>
        </p:blipFill>
        <p:spPr>
          <a:xfrm>
            <a:off x="5498051" y="214563"/>
            <a:ext cx="5627077" cy="56388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342900"/>
            <a:ext cx="4419219" cy="5486400"/>
          </a:xfrm>
          <a:prstGeom prst="rect">
            <a:avLst/>
          </a:prstGeom>
        </p:spPr>
      </p:pic>
    </p:spTree>
    <p:extLst>
      <p:ext uri="{BB962C8B-B14F-4D97-AF65-F5344CB8AC3E}">
        <p14:creationId xmlns:p14="http://schemas.microsoft.com/office/powerpoint/2010/main" val="3730161131"/>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762" y="0"/>
              <a:ext cx="12191238" cy="6629400"/>
            </a:xfrm>
            <a:prstGeom prst="rect">
              <a:avLst/>
            </a:prstGeom>
          </p:spPr>
        </p:pic>
        <p:sp>
          <p:nvSpPr>
            <p:cNvPr id="13" name="Rectangle 12"/>
            <p:cNvSpPr/>
            <p:nvPr/>
          </p:nvSpPr>
          <p:spPr>
            <a:xfrm>
              <a:off x="0" y="6172200"/>
              <a:ext cx="12192000" cy="685800"/>
            </a:xfrm>
            <a:prstGeom prst="rect">
              <a:avLst/>
            </a:prstGeom>
            <a:gradFill flip="none" rotWithShape="1">
              <a:gsLst>
                <a:gs pos="0">
                  <a:srgbClr val="FF781D"/>
                </a:gs>
                <a:gs pos="50000">
                  <a:srgbClr val="FF8837"/>
                </a:gs>
                <a:gs pos="100000">
                  <a:srgbClr val="FF9D5B"/>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7" name="Rectangle 6"/>
          <p:cNvSpPr/>
          <p:nvPr/>
        </p:nvSpPr>
        <p:spPr>
          <a:xfrm>
            <a:off x="4267200" y="1004405"/>
            <a:ext cx="7924800" cy="1508064"/>
          </a:xfrm>
          <a:prstGeom prst="rect">
            <a:avLst/>
          </a:prstGeom>
          <a:solidFill>
            <a:srgbClr val="97B9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p:cNvSpPr txBox="1"/>
          <p:nvPr/>
        </p:nvSpPr>
        <p:spPr>
          <a:xfrm>
            <a:off x="4566777" y="1078197"/>
            <a:ext cx="6395006" cy="1236095"/>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r>
              <a:rPr lang="en-US" sz="7200" dirty="0" smtClean="0">
                <a:solidFill>
                  <a:schemeClr val="bg1"/>
                </a:solidFill>
              </a:rPr>
              <a:t>Pixels vs Ems</a:t>
            </a:r>
            <a:endParaRPr lang="en-US" sz="7200" dirty="0">
              <a:solidFill>
                <a:schemeClr val="bg1"/>
              </a:solidFill>
            </a:endParaRPr>
          </a:p>
        </p:txBody>
      </p:sp>
      <p:sp>
        <p:nvSpPr>
          <p:cNvPr id="10" name="TextBox 9"/>
          <p:cNvSpPr txBox="1"/>
          <p:nvPr/>
        </p:nvSpPr>
        <p:spPr>
          <a:xfrm>
            <a:off x="4542714" y="2512469"/>
            <a:ext cx="7244223" cy="3785652"/>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A pixel is a dot on your </a:t>
            </a:r>
            <a:r>
              <a:rPr lang="en-US" sz="2000" dirty="0" err="1">
                <a:latin typeface="BPreplay" panose="02000503000000020004" pitchFamily="50" charset="0"/>
              </a:rPr>
              <a:t>cpu</a:t>
            </a:r>
            <a:r>
              <a:rPr lang="en-US" sz="2000" dirty="0">
                <a:latin typeface="BPreplay" panose="02000503000000020004" pitchFamily="50" charset="0"/>
              </a:rPr>
              <a:t> screen and is great when you want a user to see on their screen exactly what you see on yours assuming you have the same screen  </a:t>
            </a: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The font-size </a:t>
            </a:r>
            <a:r>
              <a:rPr lang="en-US" sz="2000" dirty="0" err="1">
                <a:latin typeface="BPreplay" panose="02000503000000020004" pitchFamily="50" charset="0"/>
              </a:rPr>
              <a:t>em</a:t>
            </a:r>
            <a:r>
              <a:rPr lang="en-US" sz="2000" dirty="0">
                <a:latin typeface="BPreplay" panose="02000503000000020004" pitchFamily="50" charset="0"/>
              </a:rPr>
              <a:t> is a relative measure meaning one </a:t>
            </a:r>
            <a:r>
              <a:rPr lang="en-US" sz="2000" dirty="0" err="1">
                <a:latin typeface="BPreplay" panose="02000503000000020004" pitchFamily="50" charset="0"/>
              </a:rPr>
              <a:t>em</a:t>
            </a:r>
            <a:r>
              <a:rPr lang="en-US" sz="2000" dirty="0">
                <a:latin typeface="BPreplay" panose="02000503000000020004" pitchFamily="50" charset="0"/>
              </a:rPr>
              <a:t> unit is equal to the default font size on whatever screen is using </a:t>
            </a:r>
            <a:endParaRPr lang="en-US" sz="2000" dirty="0" smtClean="0">
              <a:latin typeface="BPreplay" panose="02000503000000020004" pitchFamily="50" charset="0"/>
            </a:endParaRP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2em would be twice that size and 0.5em would be half that </a:t>
            </a:r>
            <a:r>
              <a:rPr lang="en-US" sz="2000" dirty="0" smtClean="0">
                <a:latin typeface="BPreplay" panose="02000503000000020004" pitchFamily="50" charset="0"/>
              </a:rPr>
              <a:t>size</a:t>
            </a:r>
            <a:endParaRPr lang="en-US" sz="2000" dirty="0">
              <a:latin typeface="BPreplay" panose="02000503000000020004" pitchFamily="50"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804" y="28170"/>
            <a:ext cx="3670841" cy="6269951"/>
          </a:xfrm>
          <a:prstGeom prst="rect">
            <a:avLst/>
          </a:prstGeom>
        </p:spPr>
      </p:pic>
    </p:spTree>
    <p:extLst>
      <p:ext uri="{BB962C8B-B14F-4D97-AF65-F5344CB8AC3E}">
        <p14:creationId xmlns:p14="http://schemas.microsoft.com/office/powerpoint/2010/main" val="316516089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0"/>
            <a:ext cx="12192000" cy="6858000"/>
            <a:chOff x="0" y="0"/>
            <a:chExt cx="12192000" cy="685800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25" name="Rectangle 24"/>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2" name="Rectangle 21"/>
          <p:cNvSpPr/>
          <p:nvPr/>
        </p:nvSpPr>
        <p:spPr>
          <a:xfrm>
            <a:off x="838200" y="457200"/>
            <a:ext cx="10439400" cy="525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F5597"/>
              </a:solidFill>
              <a:latin typeface="BPreplay" panose="02000503000000020004" pitchFamily="50" charset="0"/>
            </a:endParaRP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591" t="3448" r="5523" b="-3448"/>
          <a:stretch/>
        </p:blipFill>
        <p:spPr>
          <a:xfrm>
            <a:off x="672700" y="588380"/>
            <a:ext cx="10770400" cy="5067631"/>
          </a:xfrm>
          <a:prstGeom prst="rect">
            <a:avLst/>
          </a:prstGeom>
        </p:spPr>
      </p:pic>
    </p:spTree>
    <p:extLst>
      <p:ext uri="{BB962C8B-B14F-4D97-AF65-F5344CB8AC3E}">
        <p14:creationId xmlns:p14="http://schemas.microsoft.com/office/powerpoint/2010/main" val="4182531008"/>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0" y="372"/>
            <a:ext cx="12192000" cy="6857628"/>
            <a:chOff x="0" y="372"/>
            <a:chExt cx="12192000" cy="6857628"/>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3" name="Rectangle 32"/>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2" name="Rectangle 21"/>
          <p:cNvSpPr/>
          <p:nvPr/>
        </p:nvSpPr>
        <p:spPr>
          <a:xfrm>
            <a:off x="0" y="2732338"/>
            <a:ext cx="11141977"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555436"/>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02912" y="555436"/>
            <a:ext cx="10850888" cy="3516347"/>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Fonts!</a:t>
            </a:r>
            <a:endParaRPr lang="en-US" sz="5500" spc="-50" dirty="0">
              <a:solidFill>
                <a:schemeClr val="bg1"/>
              </a:solidFill>
              <a:latin typeface="Arial Rounded MT Bold" panose="020F0704030504030204" pitchFamily="34" charset="0"/>
            </a:endParaRPr>
          </a:p>
          <a:p>
            <a:pPr marL="0" indent="0">
              <a:lnSpc>
                <a:spcPts val="3300"/>
              </a:lnSpc>
              <a:spcBef>
                <a:spcPts val="0"/>
              </a:spcBef>
              <a:spcAft>
                <a:spcPts val="1200"/>
              </a:spcAft>
              <a:buSzPct val="150000"/>
              <a:buNone/>
            </a:pPr>
            <a:r>
              <a:rPr lang="en-US" sz="2400" dirty="0" smtClean="0">
                <a:latin typeface="BPreplay" panose="02000503000000020004" pitchFamily="50" charset="0"/>
              </a:rPr>
              <a:t>CSS </a:t>
            </a:r>
            <a:r>
              <a:rPr lang="en-US" sz="2400" dirty="0">
                <a:latin typeface="BPreplay" panose="02000503000000020004" pitchFamily="50" charset="0"/>
              </a:rPr>
              <a:t>has some built-in default fonts meant to ensure your users see what you intend on them to see</a:t>
            </a:r>
          </a:p>
          <a:p>
            <a:pPr marL="0" indent="0">
              <a:lnSpc>
                <a:spcPts val="3300"/>
              </a:lnSpc>
              <a:spcBef>
                <a:spcPts val="0"/>
              </a:spcBef>
              <a:spcAft>
                <a:spcPts val="600"/>
              </a:spcAft>
              <a:buSzPct val="150000"/>
              <a:buNone/>
            </a:pPr>
            <a:endParaRPr lang="en-US" sz="2400" dirty="0" smtClean="0">
              <a:latin typeface="BPreplay" panose="02000503000000020004" pitchFamily="50" charset="0"/>
            </a:endParaRPr>
          </a:p>
          <a:p>
            <a:pPr marL="0" indent="0">
              <a:lnSpc>
                <a:spcPts val="3300"/>
              </a:lnSpc>
              <a:spcBef>
                <a:spcPts val="0"/>
              </a:spcBef>
              <a:spcAft>
                <a:spcPts val="600"/>
              </a:spcAft>
              <a:buSzPct val="150000"/>
              <a:buNone/>
            </a:pPr>
            <a:endParaRPr lang="en-US" sz="2400" dirty="0" smtClean="0">
              <a:latin typeface="BPreplay" panose="02000503000000020004" pitchFamily="50" charset="0"/>
            </a:endParaRPr>
          </a:p>
          <a:p>
            <a:pPr marL="0" indent="0">
              <a:lnSpc>
                <a:spcPts val="3300"/>
              </a:lnSpc>
              <a:spcBef>
                <a:spcPts val="0"/>
              </a:spcBef>
              <a:spcAft>
                <a:spcPts val="600"/>
              </a:spcAft>
              <a:buSzPct val="150000"/>
              <a:buNone/>
            </a:pPr>
            <a:endParaRPr lang="en-US" sz="2600" dirty="0">
              <a:latin typeface="BPreplay" panose="02000503000000020004" pitchFamily="50" charset="0"/>
            </a:endParaRPr>
          </a:p>
        </p:txBody>
      </p:sp>
      <p:sp>
        <p:nvSpPr>
          <p:cNvPr id="12" name="TextBox 11"/>
          <p:cNvSpPr txBox="1"/>
          <p:nvPr/>
        </p:nvSpPr>
        <p:spPr>
          <a:xfrm>
            <a:off x="145544" y="2813832"/>
            <a:ext cx="10850888" cy="3716402"/>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4800" spc="-50" dirty="0" smtClean="0">
                <a:solidFill>
                  <a:schemeClr val="bg1"/>
                </a:solidFill>
                <a:latin typeface="Arial Rounded MT Bold" panose="020F0704030504030204" pitchFamily="34" charset="0"/>
              </a:rPr>
              <a:t>Pull out the “FONTS”!!!!</a:t>
            </a: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Serif- A font </a:t>
            </a:r>
            <a:r>
              <a:rPr lang="en-US" sz="2000" dirty="0" smtClean="0">
                <a:latin typeface="BPreplay" panose="02000503000000020004" pitchFamily="50" charset="0"/>
              </a:rPr>
              <a:t>with </a:t>
            </a:r>
            <a:r>
              <a:rPr lang="en-US" sz="2000" dirty="0">
                <a:latin typeface="BPreplay" panose="02000503000000020004" pitchFamily="50" charset="0"/>
              </a:rPr>
              <a:t>little decoration</a:t>
            </a:r>
            <a:r>
              <a:rPr lang="en-US" sz="2000" dirty="0" smtClean="0">
                <a:latin typeface="BPreplay" panose="02000503000000020004" pitchFamily="50" charset="0"/>
              </a:rPr>
              <a:t>.</a:t>
            </a: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Sans-Serif- A Plain font</a:t>
            </a: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Cursive- The fancy script type font</a:t>
            </a:r>
          </a:p>
          <a:p>
            <a:pPr>
              <a:lnSpc>
                <a:spcPts val="3300"/>
              </a:lnSpc>
              <a:spcBef>
                <a:spcPts val="0"/>
              </a:spcBef>
              <a:spcAft>
                <a:spcPts val="1200"/>
              </a:spcAft>
              <a:buSzPct val="150000"/>
              <a:buFont typeface="Arial" panose="020B0604020202020204" pitchFamily="34" charset="0"/>
              <a:buChar char="•"/>
            </a:pPr>
            <a:endParaRPr lang="en-US" sz="2000" dirty="0">
              <a:latin typeface="BPreplay" panose="02000503000000020004" pitchFamily="50" charset="0"/>
            </a:endParaRPr>
          </a:p>
          <a:p>
            <a:pPr>
              <a:lnSpc>
                <a:spcPts val="3300"/>
              </a:lnSpc>
              <a:spcBef>
                <a:spcPts val="0"/>
              </a:spcBef>
              <a:spcAft>
                <a:spcPts val="600"/>
              </a:spcAft>
              <a:buSzPct val="150000"/>
              <a:buFont typeface="Arial" panose="020B0604020202020204" pitchFamily="34" charset="0"/>
              <a:buChar char="•"/>
            </a:pPr>
            <a:endParaRPr lang="en-US" sz="2600" dirty="0" smtClean="0">
              <a:latin typeface="BPreplay" panose="02000503000000020004" pitchFamily="50" charset="0"/>
            </a:endParaRPr>
          </a:p>
        </p:txBody>
      </p:sp>
    </p:spTree>
    <p:extLst>
      <p:ext uri="{BB962C8B-B14F-4D97-AF65-F5344CB8AC3E}">
        <p14:creationId xmlns:p14="http://schemas.microsoft.com/office/powerpoint/2010/main" val="112940473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0"/>
            <a:ext cx="12192000" cy="6858000"/>
            <a:chOff x="0" y="0"/>
            <a:chExt cx="12192000" cy="685800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25" name="Rectangle 24"/>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2" name="Rectangle 21"/>
          <p:cNvSpPr/>
          <p:nvPr/>
        </p:nvSpPr>
        <p:spPr>
          <a:xfrm>
            <a:off x="838200" y="457200"/>
            <a:ext cx="10439400" cy="525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F5597"/>
              </a:solidFill>
              <a:latin typeface="BPreplay" panose="02000503000000020004" pitchFamily="50"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545" y="1076736"/>
            <a:ext cx="11736710" cy="4018729"/>
          </a:xfrm>
          <a:prstGeom prst="rect">
            <a:avLst/>
          </a:prstGeom>
        </p:spPr>
      </p:pic>
    </p:spTree>
    <p:extLst>
      <p:ext uri="{BB962C8B-B14F-4D97-AF65-F5344CB8AC3E}">
        <p14:creationId xmlns:p14="http://schemas.microsoft.com/office/powerpoint/2010/main" val="1898908502"/>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0" y="372"/>
            <a:ext cx="12192000" cy="6857628"/>
            <a:chOff x="0" y="372"/>
            <a:chExt cx="12192000" cy="6857628"/>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3" name="Rectangle 32"/>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2" name="Rectangle 21"/>
          <p:cNvSpPr/>
          <p:nvPr/>
        </p:nvSpPr>
        <p:spPr>
          <a:xfrm>
            <a:off x="0" y="3794242"/>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304800"/>
            <a:ext cx="11155688" cy="20672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04800" y="157125"/>
            <a:ext cx="10850888" cy="3400931"/>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2400"/>
              </a:spcAft>
              <a:buSzPct val="150000"/>
              <a:buNone/>
            </a:pPr>
            <a:r>
              <a:rPr lang="en-US" sz="6000" spc="-50" dirty="0">
                <a:solidFill>
                  <a:schemeClr val="bg1"/>
                </a:solidFill>
                <a:latin typeface="Arial Rounded MT Bold" panose="020F0704030504030204" pitchFamily="34" charset="0"/>
              </a:rPr>
              <a:t>Background color Height </a:t>
            </a:r>
            <a:endParaRPr lang="en-US" sz="6000" spc="-50" dirty="0" smtClean="0">
              <a:solidFill>
                <a:schemeClr val="bg1"/>
              </a:solidFill>
              <a:latin typeface="Arial Rounded MT Bold" panose="020F0704030504030204" pitchFamily="34" charset="0"/>
            </a:endParaRPr>
          </a:p>
          <a:p>
            <a:pPr marL="0" indent="0" fontAlgn="base">
              <a:spcBef>
                <a:spcPts val="0"/>
              </a:spcBef>
              <a:spcAft>
                <a:spcPts val="2400"/>
              </a:spcAft>
              <a:buSzPct val="150000"/>
              <a:buNone/>
            </a:pPr>
            <a:r>
              <a:rPr lang="en-US" sz="6000" spc="-50" dirty="0" smtClean="0">
                <a:solidFill>
                  <a:schemeClr val="bg1"/>
                </a:solidFill>
                <a:latin typeface="Arial Rounded MT Bold" panose="020F0704030504030204" pitchFamily="34" charset="0"/>
              </a:rPr>
              <a:t>and </a:t>
            </a:r>
            <a:r>
              <a:rPr lang="en-US" sz="6000" spc="-50" dirty="0">
                <a:solidFill>
                  <a:schemeClr val="bg1"/>
                </a:solidFill>
                <a:latin typeface="Arial Rounded MT Bold" panose="020F0704030504030204" pitchFamily="34" charset="0"/>
              </a:rPr>
              <a:t>Weight</a:t>
            </a:r>
          </a:p>
          <a:p>
            <a:pPr marL="0" indent="0">
              <a:lnSpc>
                <a:spcPts val="3300"/>
              </a:lnSpc>
              <a:spcBef>
                <a:spcPts val="0"/>
              </a:spcBef>
              <a:spcAft>
                <a:spcPts val="1200"/>
              </a:spcAft>
              <a:buSzPct val="150000"/>
              <a:buNone/>
            </a:pPr>
            <a:r>
              <a:rPr lang="en-US" sz="2600" dirty="0" smtClean="0">
                <a:latin typeface="BPreplay" panose="02000503000000020004" pitchFamily="50" charset="0"/>
              </a:rPr>
              <a:t>You </a:t>
            </a:r>
            <a:r>
              <a:rPr lang="en-US" sz="2600" dirty="0">
                <a:latin typeface="BPreplay" panose="02000503000000020004" pitchFamily="50" charset="0"/>
              </a:rPr>
              <a:t>can easily change something like the color of an element simply by stating </a:t>
            </a:r>
            <a:r>
              <a:rPr lang="en-US" sz="2600" dirty="0" err="1">
                <a:latin typeface="BPreplay" panose="02000503000000020004" pitchFamily="50" charset="0"/>
              </a:rPr>
              <a:t>color:red</a:t>
            </a:r>
            <a:r>
              <a:rPr lang="en-US" sz="2600" dirty="0">
                <a:latin typeface="BPreplay" panose="02000503000000020004" pitchFamily="50" charset="0"/>
              </a:rPr>
              <a:t>; or you can be a CSS guru and use hex values</a:t>
            </a:r>
          </a:p>
        </p:txBody>
      </p:sp>
      <p:sp>
        <p:nvSpPr>
          <p:cNvPr id="12" name="TextBox 11"/>
          <p:cNvSpPr txBox="1"/>
          <p:nvPr/>
        </p:nvSpPr>
        <p:spPr>
          <a:xfrm>
            <a:off x="152400" y="3679091"/>
            <a:ext cx="10850888" cy="2516073"/>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Keynotes</a:t>
            </a:r>
            <a:endParaRPr lang="en-US" sz="5500" spc="-50" dirty="0">
              <a:solidFill>
                <a:schemeClr val="bg1"/>
              </a:solidFill>
              <a:latin typeface="Arial Rounded MT Bold" panose="020F0704030504030204" pitchFamily="34" charset="0"/>
            </a:endParaRP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Background-color is an attribute you can apply to an HTML element and it is set by hexadecimal values or colors  </a:t>
            </a: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Height is an attribute you can apply to an HTML element and it is measure in pixels </a:t>
            </a:r>
          </a:p>
        </p:txBody>
      </p:sp>
    </p:spTree>
    <p:extLst>
      <p:ext uri="{BB962C8B-B14F-4D97-AF65-F5344CB8AC3E}">
        <p14:creationId xmlns:p14="http://schemas.microsoft.com/office/powerpoint/2010/main" val="99419793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0" y="372"/>
            <a:ext cx="12192000" cy="6857628"/>
            <a:chOff x="0" y="372"/>
            <a:chExt cx="12192000" cy="6857628"/>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3" name="Rectangle 32"/>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2" name="Rectangle 21"/>
          <p:cNvSpPr/>
          <p:nvPr/>
        </p:nvSpPr>
        <p:spPr>
          <a:xfrm>
            <a:off x="0" y="2753544"/>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304801"/>
            <a:ext cx="5029200" cy="1066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04800" y="157125"/>
            <a:ext cx="10850888" cy="1746632"/>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2400"/>
              </a:spcAft>
              <a:buSzPct val="150000"/>
              <a:buNone/>
            </a:pPr>
            <a:r>
              <a:rPr lang="en-US" sz="6000" spc="-50" dirty="0" smtClean="0">
                <a:solidFill>
                  <a:schemeClr val="bg1"/>
                </a:solidFill>
                <a:latin typeface="Arial Rounded MT Bold" panose="020F0704030504030204" pitchFamily="34" charset="0"/>
              </a:rPr>
              <a:t>Borders</a:t>
            </a:r>
            <a:endParaRPr lang="en-US" sz="6000" spc="-50" dirty="0">
              <a:solidFill>
                <a:schemeClr val="bg1"/>
              </a:solidFill>
              <a:latin typeface="Arial Rounded MT Bold" panose="020F0704030504030204" pitchFamily="34" charset="0"/>
            </a:endParaRPr>
          </a:p>
          <a:p>
            <a:pPr marL="0" indent="0">
              <a:lnSpc>
                <a:spcPts val="3300"/>
              </a:lnSpc>
              <a:spcBef>
                <a:spcPts val="0"/>
              </a:spcBef>
              <a:spcAft>
                <a:spcPts val="1200"/>
              </a:spcAft>
              <a:buSzPct val="150000"/>
              <a:buNone/>
            </a:pPr>
            <a:r>
              <a:rPr lang="en-US" sz="2600" dirty="0">
                <a:latin typeface="BPreplay" panose="02000503000000020004" pitchFamily="50" charset="0"/>
              </a:rPr>
              <a:t>Pretty much all HTML elements support the border property</a:t>
            </a:r>
          </a:p>
        </p:txBody>
      </p:sp>
      <p:sp>
        <p:nvSpPr>
          <p:cNvPr id="12" name="TextBox 11"/>
          <p:cNvSpPr txBox="1"/>
          <p:nvPr/>
        </p:nvSpPr>
        <p:spPr>
          <a:xfrm>
            <a:off x="304800" y="2779942"/>
            <a:ext cx="10850888" cy="3824124"/>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Keynotes</a:t>
            </a:r>
            <a:endParaRPr lang="en-US" sz="5500" spc="-50" dirty="0">
              <a:solidFill>
                <a:schemeClr val="bg1"/>
              </a:solidFill>
              <a:latin typeface="Arial Rounded MT Bold" panose="020F0704030504030204" pitchFamily="34" charset="0"/>
            </a:endParaRP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The border property supports several values</a:t>
            </a: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You are able to describe the thickness of a border </a:t>
            </a:r>
            <a:endParaRPr lang="en-US" sz="2000" dirty="0" smtClean="0">
              <a:latin typeface="BPreplay" panose="02000503000000020004" pitchFamily="50" charset="0"/>
            </a:endParaRP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You are able to describe weather the border line is solid or not</a:t>
            </a:r>
          </a:p>
          <a:p>
            <a:pPr>
              <a:lnSpc>
                <a:spcPts val="3300"/>
              </a:lnSpc>
              <a:spcBef>
                <a:spcPts val="0"/>
              </a:spcBef>
              <a:spcAft>
                <a:spcPts val="1200"/>
              </a:spcAft>
              <a:buSzPct val="150000"/>
              <a:buFont typeface="Arial" panose="020B0604020202020204" pitchFamily="34" charset="0"/>
              <a:buChar char="•"/>
            </a:pPr>
            <a:r>
              <a:rPr lang="en-US" sz="2000" dirty="0">
                <a:latin typeface="BPreplay" panose="02000503000000020004" pitchFamily="50" charset="0"/>
              </a:rPr>
              <a:t>You can also describe the color of the border  </a:t>
            </a:r>
          </a:p>
          <a:p>
            <a:pPr>
              <a:lnSpc>
                <a:spcPts val="3300"/>
              </a:lnSpc>
              <a:spcBef>
                <a:spcPts val="0"/>
              </a:spcBef>
              <a:spcAft>
                <a:spcPts val="1200"/>
              </a:spcAft>
              <a:buSzPct val="150000"/>
              <a:buFont typeface="Arial" panose="020B0604020202020204" pitchFamily="34" charset="0"/>
              <a:buChar char="•"/>
            </a:pPr>
            <a:endParaRPr lang="en-US" sz="2000" dirty="0">
              <a:latin typeface="BPreplay" panose="02000503000000020004" pitchFamily="50" charset="0"/>
            </a:endParaRPr>
          </a:p>
        </p:txBody>
      </p:sp>
    </p:spTree>
    <p:extLst>
      <p:ext uri="{BB962C8B-B14F-4D97-AF65-F5344CB8AC3E}">
        <p14:creationId xmlns:p14="http://schemas.microsoft.com/office/powerpoint/2010/main" val="114450613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372"/>
            <a:ext cx="12192000" cy="6857628"/>
            <a:chOff x="0" y="372"/>
            <a:chExt cx="12192000" cy="6857628"/>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1" name="Rectangle 30"/>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19" name="Rectangle 18"/>
          <p:cNvSpPr/>
          <p:nvPr/>
        </p:nvSpPr>
        <p:spPr>
          <a:xfrm>
            <a:off x="4435366" y="3868836"/>
            <a:ext cx="7756634" cy="707886"/>
          </a:xfrm>
          <a:prstGeom prst="rect">
            <a:avLst/>
          </a:prstGeom>
        </p:spPr>
        <p:txBody>
          <a:bodyPr wrap="square">
            <a:spAutoFit/>
          </a:bodyPr>
          <a:lstStyle/>
          <a:p>
            <a:pPr fontAlgn="t"/>
            <a:r>
              <a:rPr lang="en-US" sz="4000" spc="-70" dirty="0" smtClean="0">
                <a:solidFill>
                  <a:srgbClr val="AF423F"/>
                </a:solidFill>
                <a:latin typeface="Arial Rounded MT Bold" panose="020F0704030504030204" pitchFamily="34" charset="0"/>
                <a:cs typeface="Times New Roman" pitchFamily="18" charset="0"/>
              </a:rPr>
              <a:t>Click the slide to start the quiz!</a:t>
            </a:r>
            <a:endParaRPr lang="en-US" sz="4000" spc="-70" dirty="0">
              <a:solidFill>
                <a:srgbClr val="AF423F"/>
              </a:solidFill>
              <a:latin typeface="Arial Rounded MT Bold" panose="020F0704030504030204" pitchFamily="34" charset="0"/>
              <a:cs typeface="Times New Roman" pitchFamily="18" charset="0"/>
            </a:endParaRPr>
          </a:p>
        </p:txBody>
      </p:sp>
      <p:sp>
        <p:nvSpPr>
          <p:cNvPr id="20" name="Rectangle 19"/>
          <p:cNvSpPr/>
          <p:nvPr/>
        </p:nvSpPr>
        <p:spPr>
          <a:xfrm>
            <a:off x="4068860" y="1828800"/>
            <a:ext cx="8123140" cy="1752600"/>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TextBox 20"/>
          <p:cNvSpPr txBox="1"/>
          <p:nvPr/>
        </p:nvSpPr>
        <p:spPr>
          <a:xfrm>
            <a:off x="4771372" y="1752599"/>
            <a:ext cx="7604684" cy="1828801"/>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r>
              <a:rPr lang="en-US" sz="9000" dirty="0" smtClean="0">
                <a:solidFill>
                  <a:schemeClr val="bg1"/>
                </a:solidFill>
              </a:rPr>
              <a:t>Lesson Quiz!</a:t>
            </a:r>
            <a:endParaRPr lang="en-US" sz="9000" dirty="0">
              <a:solidFill>
                <a:schemeClr val="bg1"/>
              </a:solidFill>
            </a:endParaRPr>
          </a:p>
        </p:txBody>
      </p:sp>
      <p:sp>
        <p:nvSpPr>
          <p:cNvPr id="28" name="Rectangle 27"/>
          <p:cNvSpPr/>
          <p:nvPr/>
        </p:nvSpPr>
        <p:spPr>
          <a:xfrm>
            <a:off x="4435366" y="1015297"/>
            <a:ext cx="7223234" cy="707886"/>
          </a:xfrm>
          <a:prstGeom prst="rect">
            <a:avLst/>
          </a:prstGeom>
        </p:spPr>
        <p:txBody>
          <a:bodyPr wrap="square">
            <a:spAutoFit/>
          </a:bodyPr>
          <a:lstStyle/>
          <a:p>
            <a:pPr fontAlgn="t"/>
            <a:r>
              <a:rPr lang="en-US" sz="4000" b="1" dirty="0" smtClean="0">
                <a:solidFill>
                  <a:srgbClr val="AF423F"/>
                </a:solidFill>
                <a:latin typeface="BPreplay" panose="02000503000000020004" pitchFamily="50" charset="0"/>
                <a:cs typeface="Times New Roman" pitchFamily="18" charset="0"/>
              </a:rPr>
              <a:t>You Got This! </a:t>
            </a:r>
            <a:endParaRPr lang="en-US" sz="4000" b="1" dirty="0">
              <a:solidFill>
                <a:srgbClr val="AF423F"/>
              </a:solidFill>
              <a:latin typeface="BPreplay" panose="02000503000000020004" pitchFamily="50" charset="0"/>
              <a:cs typeface="Times New Roman" pitchFamily="18"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738" y="303672"/>
            <a:ext cx="3631746" cy="6374603"/>
          </a:xfrm>
          <a:prstGeom prst="rect">
            <a:avLst/>
          </a:prstGeom>
        </p:spPr>
      </p:pic>
    </p:spTree>
    <p:extLst>
      <p:ext uri="{BB962C8B-B14F-4D97-AF65-F5344CB8AC3E}">
        <p14:creationId xmlns:p14="http://schemas.microsoft.com/office/powerpoint/2010/main" val="301643937"/>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0" y="0"/>
            <a:ext cx="12192000" cy="6858000"/>
            <a:chOff x="0" y="0"/>
            <a:chExt cx="12192000" cy="6858000"/>
          </a:xfrm>
        </p:grpSpPr>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33" name="Rectangle 32"/>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5" name="Rectangle 24"/>
          <p:cNvSpPr/>
          <p:nvPr/>
        </p:nvSpPr>
        <p:spPr>
          <a:xfrm>
            <a:off x="4800018" y="3760113"/>
            <a:ext cx="7544382" cy="430887"/>
          </a:xfrm>
          <a:prstGeom prst="rect">
            <a:avLst/>
          </a:prstGeom>
        </p:spPr>
        <p:txBody>
          <a:bodyPr wrap="square">
            <a:spAutoFit/>
          </a:bodyPr>
          <a:lstStyle/>
          <a:p>
            <a:pPr fontAlgn="t">
              <a:spcAft>
                <a:spcPts val="900"/>
              </a:spcAft>
            </a:pPr>
            <a:r>
              <a:rPr lang="en-US" sz="2200" spc="-20" dirty="0">
                <a:solidFill>
                  <a:srgbClr val="005A9E"/>
                </a:solidFill>
                <a:latin typeface="BPreplay" panose="02000503000000020004" pitchFamily="50" charset="0"/>
                <a:cs typeface="Times New Roman" pitchFamily="18" charset="0"/>
              </a:rPr>
              <a:t>Choose what to do next</a:t>
            </a:r>
            <a:r>
              <a:rPr lang="en-US" sz="800" spc="-20" dirty="0">
                <a:solidFill>
                  <a:srgbClr val="005A9E"/>
                </a:solidFill>
                <a:latin typeface="BPreplay" panose="02000503000000020004" pitchFamily="50" charset="0"/>
                <a:cs typeface="Times New Roman" pitchFamily="18" charset="0"/>
              </a:rPr>
              <a:t> </a:t>
            </a:r>
            <a:r>
              <a:rPr lang="en-US" sz="2200" spc="-20" dirty="0" smtClean="0">
                <a:solidFill>
                  <a:srgbClr val="005A9E"/>
                </a:solidFill>
                <a:latin typeface="BPreplay" panose="02000503000000020004" pitchFamily="50" charset="0"/>
                <a:cs typeface="Times New Roman" pitchFamily="18" charset="0"/>
              </a:rPr>
              <a:t>!</a:t>
            </a:r>
            <a:r>
              <a:rPr lang="en-US" sz="2200" dirty="0" smtClean="0">
                <a:solidFill>
                  <a:srgbClr val="005A9E"/>
                </a:solidFill>
                <a:latin typeface="BPreplay" panose="02000503000000020004" pitchFamily="50" charset="0"/>
                <a:cs typeface="Times New Roman" pitchFamily="18" charset="0"/>
              </a:rPr>
              <a:t> Just </a:t>
            </a:r>
            <a:r>
              <a:rPr lang="en-US" sz="2200" dirty="0">
                <a:solidFill>
                  <a:srgbClr val="005A9E"/>
                </a:solidFill>
                <a:latin typeface="BPreplay" panose="02000503000000020004" pitchFamily="50" charset="0"/>
                <a:cs typeface="Times New Roman" pitchFamily="18" charset="0"/>
              </a:rPr>
              <a:t>click </a:t>
            </a:r>
            <a:r>
              <a:rPr lang="en-US" sz="2200" dirty="0" smtClean="0">
                <a:solidFill>
                  <a:srgbClr val="005A9E"/>
                </a:solidFill>
                <a:latin typeface="BPreplay" panose="02000503000000020004" pitchFamily="50" charset="0"/>
                <a:cs typeface="Times New Roman" pitchFamily="18" charset="0"/>
              </a:rPr>
              <a:t>a button </a:t>
            </a:r>
            <a:r>
              <a:rPr lang="en-US" sz="2200" dirty="0">
                <a:solidFill>
                  <a:srgbClr val="005A9E"/>
                </a:solidFill>
                <a:latin typeface="BPreplay" panose="02000503000000020004" pitchFamily="50" charset="0"/>
                <a:cs typeface="Times New Roman" pitchFamily="18" charset="0"/>
              </a:rPr>
              <a:t>below</a:t>
            </a:r>
            <a:r>
              <a:rPr lang="en-US" sz="800" dirty="0">
                <a:solidFill>
                  <a:srgbClr val="005A9E"/>
                </a:solidFill>
                <a:latin typeface="BPreplay" panose="02000503000000020004" pitchFamily="50" charset="0"/>
                <a:cs typeface="Times New Roman" pitchFamily="18" charset="0"/>
              </a:rPr>
              <a:t> </a:t>
            </a:r>
            <a:r>
              <a:rPr lang="en-US" sz="2200" dirty="0">
                <a:solidFill>
                  <a:srgbClr val="005A9E"/>
                </a:solidFill>
                <a:latin typeface="BPreplay" panose="02000503000000020004" pitchFamily="50" charset="0"/>
                <a:cs typeface="Times New Roman" pitchFamily="18" charset="0"/>
              </a:rPr>
              <a:t>!</a:t>
            </a:r>
          </a:p>
        </p:txBody>
      </p:sp>
      <p:sp>
        <p:nvSpPr>
          <p:cNvPr id="26" name="Rectangle 25"/>
          <p:cNvSpPr/>
          <p:nvPr/>
        </p:nvSpPr>
        <p:spPr>
          <a:xfrm>
            <a:off x="4114800" y="677110"/>
            <a:ext cx="8092441" cy="2808906"/>
          </a:xfrm>
          <a:prstGeom prst="rect">
            <a:avLst/>
          </a:prstGeom>
          <a:solidFill>
            <a:srgbClr val="AF42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TextBox 26"/>
          <p:cNvSpPr txBox="1"/>
          <p:nvPr/>
        </p:nvSpPr>
        <p:spPr>
          <a:xfrm>
            <a:off x="4428744" y="819015"/>
            <a:ext cx="7620582" cy="2567915"/>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pPr>
              <a:lnSpc>
                <a:spcPts val="9000"/>
              </a:lnSpc>
              <a:spcBef>
                <a:spcPts val="0"/>
              </a:spcBef>
            </a:pPr>
            <a:r>
              <a:rPr lang="en-US" sz="9000" dirty="0" smtClean="0">
                <a:solidFill>
                  <a:schemeClr val="bg1"/>
                </a:solidFill>
              </a:rPr>
              <a:t>Lesson Navigation</a:t>
            </a:r>
            <a:endParaRPr lang="en-US" sz="9000" dirty="0">
              <a:solidFill>
                <a:schemeClr val="bg1"/>
              </a:solidFill>
            </a:endParaRPr>
          </a:p>
        </p:txBody>
      </p:sp>
      <p:graphicFrame>
        <p:nvGraphicFramePr>
          <p:cNvPr id="30" name="Diagram 29"/>
          <p:cNvGraphicFramePr/>
          <p:nvPr>
            <p:extLst>
              <p:ext uri="{D42A27DB-BD31-4B8C-83A1-F6EECF244321}">
                <p14:modId xmlns:p14="http://schemas.microsoft.com/office/powerpoint/2010/main" val="16116899"/>
              </p:ext>
            </p:extLst>
          </p:nvPr>
        </p:nvGraphicFramePr>
        <p:xfrm>
          <a:off x="4239768" y="4191000"/>
          <a:ext cx="7543800" cy="157376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11" y="304800"/>
            <a:ext cx="4530189" cy="6400800"/>
          </a:xfrm>
          <a:prstGeom prst="rect">
            <a:avLst/>
          </a:prstGeom>
        </p:spPr>
      </p:pic>
    </p:spTree>
    <p:custDataLst>
      <p:tags r:id="rId1"/>
    </p:custDataLst>
    <p:extLst>
      <p:ext uri="{BB962C8B-B14F-4D97-AF65-F5344CB8AC3E}">
        <p14:creationId xmlns:p14="http://schemas.microsoft.com/office/powerpoint/2010/main" val="1018229635"/>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372"/>
            <a:ext cx="12192000" cy="6857628"/>
            <a:chOff x="0" y="372"/>
            <a:chExt cx="12192000" cy="6857628"/>
          </a:xfrm>
        </p:grpSpPr>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26" name="Rectangle 25"/>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10" name="TextBox 9"/>
          <p:cNvSpPr txBox="1"/>
          <p:nvPr/>
        </p:nvSpPr>
        <p:spPr>
          <a:xfrm>
            <a:off x="4460474" y="2562924"/>
            <a:ext cx="7579469" cy="3108543"/>
          </a:xfrm>
          <a:prstGeom prst="rect">
            <a:avLst/>
          </a:prstGeom>
          <a:noFill/>
        </p:spPr>
        <p:txBody>
          <a:bodyPr wrap="square" rtlCol="0">
            <a:spAutoFit/>
          </a:bodyPr>
          <a:lstStyle/>
          <a:p>
            <a:pPr>
              <a:lnSpc>
                <a:spcPts val="1400"/>
              </a:lnSpc>
              <a:tabLst>
                <a:tab pos="514350" algn="l"/>
              </a:tabLst>
            </a:pPr>
            <a:r>
              <a:rPr lang="en-US" sz="4400" b="1" dirty="0" smtClean="0">
                <a:solidFill>
                  <a:srgbClr val="AF423F"/>
                </a:solidFill>
                <a:latin typeface="Arial Rounded MT Bold" panose="020F0704030504030204" pitchFamily="34" charset="0"/>
              </a:rPr>
              <a:t>1</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Download the exercise file below and open the file. </a:t>
            </a:r>
          </a:p>
          <a:p>
            <a:pPr>
              <a:tabLst>
                <a:tab pos="514350" algn="l"/>
              </a:tabLst>
            </a:pPr>
            <a:r>
              <a:rPr lang="en-US" dirty="0" smtClean="0">
                <a:solidFill>
                  <a:srgbClr val="005A9E"/>
                </a:solidFill>
                <a:latin typeface="BPreplay" panose="02000503000000020004" pitchFamily="50" charset="0"/>
              </a:rPr>
              <a:t>       (you must have Office 2013 on your PC).</a:t>
            </a:r>
          </a:p>
          <a:p>
            <a:pPr>
              <a:tabLst>
                <a:tab pos="514350" algn="l"/>
              </a:tabLst>
            </a:pPr>
            <a:endParaRPr lang="en-US" dirty="0" smtClean="0">
              <a:solidFill>
                <a:srgbClr val="005A9E"/>
              </a:solidFill>
              <a:latin typeface="BPreplay" panose="02000503000000020004" pitchFamily="50" charset="0"/>
            </a:endParaRP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2</a:t>
            </a:r>
            <a:r>
              <a:rPr lang="en-US" sz="2400" b="1" dirty="0" smtClean="0">
                <a:solidFill>
                  <a:srgbClr val="005A9E"/>
                </a:solidFill>
                <a:latin typeface="Arial Rounded MT Bold" panose="020F0704030504030204" pitchFamily="34" charset="0"/>
              </a:rPr>
              <a:t> </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Two</a:t>
            </a: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3</a:t>
            </a:r>
            <a:r>
              <a:rPr lang="en-US" sz="2400" b="1" dirty="0" smtClean="0">
                <a:solidFill>
                  <a:srgbClr val="005A9E"/>
                </a:solidFill>
                <a:latin typeface="Arial Rounded MT Bold" panose="020F0704030504030204" pitchFamily="34" charset="0"/>
              </a:rPr>
              <a:t> </a:t>
            </a:r>
            <a:r>
              <a:rPr lang="en-US" sz="2400"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Three</a:t>
            </a: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4</a:t>
            </a:r>
            <a:r>
              <a:rPr lang="en-US" sz="2400" b="1" dirty="0" smtClean="0">
                <a:solidFill>
                  <a:srgbClr val="005A9E"/>
                </a:solidFill>
                <a:latin typeface="Arial Rounded MT Bold" panose="020F0704030504030204" pitchFamily="34" charset="0"/>
              </a:rPr>
              <a:t> </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Four</a:t>
            </a:r>
          </a:p>
          <a:p>
            <a:pPr>
              <a:lnSpc>
                <a:spcPts val="2200"/>
              </a:lnSpc>
              <a:spcAft>
                <a:spcPts val="3000"/>
              </a:spcAft>
              <a:tabLst>
                <a:tab pos="514350" algn="l"/>
              </a:tabLst>
            </a:pPr>
            <a:r>
              <a:rPr lang="en-US" sz="4400" b="1" dirty="0" smtClean="0">
                <a:solidFill>
                  <a:srgbClr val="AF423F"/>
                </a:solidFill>
                <a:latin typeface="Arial Rounded MT Bold" panose="020F0704030504030204" pitchFamily="34" charset="0"/>
              </a:rPr>
              <a:t>5</a:t>
            </a:r>
            <a:r>
              <a:rPr lang="en-US" sz="2400" b="1" dirty="0" smtClean="0">
                <a:solidFill>
                  <a:srgbClr val="005A9E"/>
                </a:solidFill>
                <a:latin typeface="Arial Rounded MT Bold" panose="020F0704030504030204" pitchFamily="34" charset="0"/>
              </a:rPr>
              <a:t> </a:t>
            </a:r>
            <a:r>
              <a:rPr lang="en-US" b="1" dirty="0" smtClean="0">
                <a:solidFill>
                  <a:srgbClr val="005A9E"/>
                </a:solidFill>
                <a:latin typeface="BPreplay" panose="02000503000000020004" pitchFamily="50" charset="0"/>
              </a:rPr>
              <a:t>	</a:t>
            </a:r>
            <a:r>
              <a:rPr lang="en-US" dirty="0" smtClean="0">
                <a:solidFill>
                  <a:srgbClr val="005A9E"/>
                </a:solidFill>
                <a:latin typeface="BPreplay" panose="02000503000000020004" pitchFamily="50" charset="0"/>
              </a:rPr>
              <a:t>Step Five</a:t>
            </a:r>
          </a:p>
        </p:txBody>
      </p:sp>
      <p:sp>
        <p:nvSpPr>
          <p:cNvPr id="16" name="Rectangle 15"/>
          <p:cNvSpPr/>
          <p:nvPr/>
        </p:nvSpPr>
        <p:spPr>
          <a:xfrm>
            <a:off x="3224981" y="533400"/>
            <a:ext cx="8967019" cy="1638301"/>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TextBox 16"/>
          <p:cNvSpPr txBox="1"/>
          <p:nvPr/>
        </p:nvSpPr>
        <p:spPr>
          <a:xfrm>
            <a:off x="3605981" y="668719"/>
            <a:ext cx="8586019" cy="1485901"/>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pPr>
              <a:lnSpc>
                <a:spcPts val="8500"/>
              </a:lnSpc>
              <a:spcBef>
                <a:spcPts val="0"/>
              </a:spcBef>
            </a:pPr>
            <a:r>
              <a:rPr lang="en-US" sz="8500" spc="-200" dirty="0" smtClean="0">
                <a:solidFill>
                  <a:schemeClr val="bg1"/>
                </a:solidFill>
              </a:rPr>
              <a:t>Lesson Exercise</a:t>
            </a:r>
            <a:endParaRPr lang="en-US" sz="8500" spc="-2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71" y="107730"/>
            <a:ext cx="2717710" cy="6414312"/>
          </a:xfrm>
          <a:prstGeom prst="rect">
            <a:avLst/>
          </a:prstGeom>
        </p:spPr>
      </p:pic>
    </p:spTree>
    <p:extLst>
      <p:ext uri="{BB962C8B-B14F-4D97-AF65-F5344CB8AC3E}">
        <p14:creationId xmlns:p14="http://schemas.microsoft.com/office/powerpoint/2010/main" val="1977418045"/>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12192000" cy="6858000"/>
            <a:chOff x="0" y="0"/>
            <a:chExt cx="12192000" cy="6858000"/>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15" name="Rectangle 14"/>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16" name="Rectangle 15"/>
          <p:cNvSpPr/>
          <p:nvPr/>
        </p:nvSpPr>
        <p:spPr>
          <a:xfrm>
            <a:off x="4495800" y="928299"/>
            <a:ext cx="7467600" cy="707886"/>
          </a:xfrm>
          <a:prstGeom prst="rect">
            <a:avLst/>
          </a:prstGeom>
        </p:spPr>
        <p:txBody>
          <a:bodyPr wrap="square">
            <a:spAutoFit/>
          </a:bodyPr>
          <a:lstStyle/>
          <a:p>
            <a:pPr fontAlgn="t"/>
            <a:r>
              <a:rPr lang="en-US" sz="4000" b="1" dirty="0" smtClean="0">
                <a:solidFill>
                  <a:srgbClr val="005A9E"/>
                </a:solidFill>
                <a:latin typeface="BPreplay" panose="02000503000000020004" pitchFamily="50" charset="0"/>
                <a:cs typeface="Times New Roman" pitchFamily="18" charset="0"/>
              </a:rPr>
              <a:t>Let’s Become a </a:t>
            </a:r>
            <a:r>
              <a:rPr lang="en-US" sz="4000" b="1" dirty="0" err="1" smtClean="0">
                <a:solidFill>
                  <a:srgbClr val="005A9E"/>
                </a:solidFill>
                <a:latin typeface="BPreplay" panose="02000503000000020004" pitchFamily="50" charset="0"/>
                <a:cs typeface="Times New Roman" pitchFamily="18" charset="0"/>
              </a:rPr>
              <a:t>WebDev</a:t>
            </a:r>
            <a:r>
              <a:rPr lang="en-US" sz="4000" b="1" dirty="0" smtClean="0">
                <a:solidFill>
                  <a:srgbClr val="005A9E"/>
                </a:solidFill>
                <a:latin typeface="BPreplay" panose="02000503000000020004" pitchFamily="50" charset="0"/>
                <a:cs typeface="Times New Roman" pitchFamily="18" charset="0"/>
              </a:rPr>
              <a:t> GURU!</a:t>
            </a:r>
            <a:endParaRPr lang="en-US" sz="4000" b="1" dirty="0">
              <a:solidFill>
                <a:srgbClr val="005A9E"/>
              </a:solidFill>
              <a:latin typeface="BPreplay" panose="02000503000000020004" pitchFamily="50" charset="0"/>
              <a:cs typeface="Times New Roman" pitchFamily="18" charset="0"/>
            </a:endParaRPr>
          </a:p>
        </p:txBody>
      </p:sp>
      <p:sp>
        <p:nvSpPr>
          <p:cNvPr id="17" name="Rectangle 16"/>
          <p:cNvSpPr/>
          <p:nvPr/>
        </p:nvSpPr>
        <p:spPr>
          <a:xfrm>
            <a:off x="4267200" y="1799927"/>
            <a:ext cx="7921170" cy="1508064"/>
          </a:xfrm>
          <a:prstGeom prst="rect">
            <a:avLst/>
          </a:prstGeom>
          <a:solidFill>
            <a:srgbClr val="AF42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TextBox 18"/>
          <p:cNvSpPr txBox="1"/>
          <p:nvPr/>
        </p:nvSpPr>
        <p:spPr>
          <a:xfrm>
            <a:off x="4495800" y="1851685"/>
            <a:ext cx="6395006" cy="1236095"/>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r>
              <a:rPr lang="en-US" sz="9000" dirty="0" smtClean="0">
                <a:solidFill>
                  <a:schemeClr val="bg1"/>
                </a:solidFill>
              </a:rPr>
              <a:t>Overview</a:t>
            </a:r>
            <a:endParaRPr lang="en-US" sz="9000" dirty="0">
              <a:solidFill>
                <a:schemeClr val="bg1"/>
              </a:solidFill>
            </a:endParaRPr>
          </a:p>
        </p:txBody>
      </p:sp>
      <p:sp>
        <p:nvSpPr>
          <p:cNvPr id="12" name="TextBox 11"/>
          <p:cNvSpPr txBox="1"/>
          <p:nvPr/>
        </p:nvSpPr>
        <p:spPr>
          <a:xfrm>
            <a:off x="4566462" y="3551128"/>
            <a:ext cx="7168337" cy="2323713"/>
          </a:xfrm>
          <a:prstGeom prst="rect">
            <a:avLst/>
          </a:prstGeom>
        </p:spPr>
        <p:txBody>
          <a:bodyPr vert="horz" wrap="square" lIns="91440" tIns="45720" rIns="91440" bIns="45720" rtlCol="0">
            <a:spAutoFit/>
          </a:bodyPr>
          <a:lstStyle>
            <a:defPPr>
              <a:defRPr lang="en-US"/>
            </a:defPPr>
            <a:lvl1pPr indent="0">
              <a:lnSpc>
                <a:spcPts val="3300"/>
              </a:lnSpc>
              <a:spcBef>
                <a:spcPts val="0"/>
              </a:spcBef>
              <a:spcAft>
                <a:spcPts val="1800"/>
              </a:spcAft>
              <a:buSzPct val="150000"/>
              <a:buFont typeface="Wingdings" pitchFamily="2" charset="2"/>
              <a:buNone/>
              <a:defRPr sz="2600">
                <a:solidFill>
                  <a:srgbClr val="001A6C"/>
                </a:solidFill>
                <a:latin typeface="BPreplay" panose="02000503000000020004" pitchFamily="50"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347663" indent="-347663">
              <a:lnSpc>
                <a:spcPts val="3000"/>
              </a:lnSpc>
              <a:spcAft>
                <a:spcPts val="1200"/>
              </a:spcAft>
              <a:buFont typeface="Arial" panose="020B0604020202020204" pitchFamily="34" charset="0"/>
              <a:buChar char="•"/>
            </a:pPr>
            <a:r>
              <a:rPr lang="en-US" dirty="0" smtClean="0"/>
              <a:t>This class is split into three(3) sections</a:t>
            </a:r>
          </a:p>
          <a:p>
            <a:pPr marL="347663" indent="-347663">
              <a:lnSpc>
                <a:spcPts val="3000"/>
              </a:lnSpc>
              <a:spcAft>
                <a:spcPts val="1200"/>
              </a:spcAft>
              <a:buFont typeface="Arial" panose="020B0604020202020204" pitchFamily="34" charset="0"/>
              <a:buChar char="•"/>
            </a:pPr>
            <a:r>
              <a:rPr lang="en-US" dirty="0" smtClean="0"/>
              <a:t>Each section of this class will conclude with a pop quiz</a:t>
            </a:r>
          </a:p>
          <a:p>
            <a:pPr marL="347663" indent="-347663">
              <a:lnSpc>
                <a:spcPts val="3000"/>
              </a:lnSpc>
              <a:spcAft>
                <a:spcPts val="1200"/>
              </a:spcAft>
              <a:buFont typeface="Arial" panose="020B0604020202020204" pitchFamily="34" charset="0"/>
              <a:buChar char="•"/>
            </a:pPr>
            <a:r>
              <a:rPr lang="en-US" dirty="0" smtClean="0"/>
              <a:t>At the end of this class there will be a </a:t>
            </a:r>
            <a:r>
              <a:rPr lang="en-US" dirty="0"/>
              <a:t>c</a:t>
            </a:r>
            <a:r>
              <a:rPr lang="en-US" dirty="0" smtClean="0"/>
              <a:t>lass assessment assigned</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560" y="0"/>
            <a:ext cx="3670841" cy="6388551"/>
          </a:xfrm>
          <a:prstGeom prst="rect">
            <a:avLst/>
          </a:prstGeom>
        </p:spPr>
      </p:pic>
    </p:spTree>
    <p:custDataLst>
      <p:tags r:id="rId1"/>
    </p:custDataLst>
    <p:extLst>
      <p:ext uri="{BB962C8B-B14F-4D97-AF65-F5344CB8AC3E}">
        <p14:creationId xmlns:p14="http://schemas.microsoft.com/office/powerpoint/2010/main" val="1705114292"/>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0"/>
            <a:ext cx="12192000" cy="6858000"/>
            <a:chOff x="0" y="0"/>
            <a:chExt cx="12192000" cy="685800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762" y="0"/>
              <a:ext cx="12191238" cy="6629400"/>
            </a:xfrm>
            <a:prstGeom prst="rect">
              <a:avLst/>
            </a:prstGeom>
          </p:spPr>
        </p:pic>
        <p:sp>
          <p:nvSpPr>
            <p:cNvPr id="14" name="Rectangle 13"/>
            <p:cNvSpPr/>
            <p:nvPr/>
          </p:nvSpPr>
          <p:spPr>
            <a:xfrm>
              <a:off x="0" y="6172200"/>
              <a:ext cx="12192000" cy="685800"/>
            </a:xfrm>
            <a:prstGeom prst="rect">
              <a:avLst/>
            </a:prstGeom>
            <a:gradFill flip="none" rotWithShape="1">
              <a:gsLst>
                <a:gs pos="0">
                  <a:srgbClr val="FF781D"/>
                </a:gs>
                <a:gs pos="50000">
                  <a:srgbClr val="FF8837"/>
                </a:gs>
                <a:gs pos="100000">
                  <a:srgbClr val="FF9D5B"/>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19" name="Rectangle 18"/>
          <p:cNvSpPr/>
          <p:nvPr/>
        </p:nvSpPr>
        <p:spPr>
          <a:xfrm>
            <a:off x="4816157" y="566928"/>
            <a:ext cx="7386860" cy="1749826"/>
          </a:xfrm>
          <a:prstGeom prst="rect">
            <a:avLst/>
          </a:prstGeom>
          <a:solidFill>
            <a:srgbClr val="005A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TextBox 31"/>
          <p:cNvSpPr txBox="1"/>
          <p:nvPr/>
        </p:nvSpPr>
        <p:spPr>
          <a:xfrm>
            <a:off x="5071563" y="792754"/>
            <a:ext cx="7010400" cy="1236095"/>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r>
              <a:rPr lang="en-US" sz="9000" dirty="0">
                <a:solidFill>
                  <a:schemeClr val="bg1"/>
                </a:solidFill>
              </a:rPr>
              <a:t>Stumped?</a:t>
            </a:r>
          </a:p>
        </p:txBody>
      </p:sp>
      <p:sp>
        <p:nvSpPr>
          <p:cNvPr id="20" name="TextBox 19"/>
          <p:cNvSpPr txBox="1"/>
          <p:nvPr/>
        </p:nvSpPr>
        <p:spPr>
          <a:xfrm>
            <a:off x="4881340" y="2700278"/>
            <a:ext cx="7005860" cy="1631216"/>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nSpc>
                <a:spcPts val="3200"/>
              </a:lnSpc>
              <a:spcBef>
                <a:spcPts val="0"/>
              </a:spcBef>
              <a:spcAft>
                <a:spcPts val="1200"/>
              </a:spcAft>
              <a:buSzPct val="150000"/>
              <a:buFont typeface="Arial" panose="020B0604020202020204" pitchFamily="34" charset="0"/>
              <a:buChar char="•"/>
            </a:pPr>
            <a:r>
              <a:rPr lang="en-US" sz="2600" dirty="0" smtClean="0">
                <a:latin typeface="BPreplay" panose="02000503000000020004" pitchFamily="50" charset="0"/>
              </a:rPr>
              <a:t>What exactly is CSS?</a:t>
            </a:r>
          </a:p>
          <a:p>
            <a:pPr>
              <a:lnSpc>
                <a:spcPts val="3200"/>
              </a:lnSpc>
              <a:spcBef>
                <a:spcPts val="0"/>
              </a:spcBef>
              <a:spcAft>
                <a:spcPts val="1200"/>
              </a:spcAft>
              <a:buSzPct val="150000"/>
              <a:buFont typeface="Arial" panose="020B0604020202020204" pitchFamily="34" charset="0"/>
              <a:buChar char="•"/>
            </a:pPr>
            <a:r>
              <a:rPr lang="en-US" sz="2600" dirty="0" smtClean="0">
                <a:latin typeface="BPreplay" panose="02000503000000020004" pitchFamily="50" charset="0"/>
              </a:rPr>
              <a:t>How do I use CSS in web development?</a:t>
            </a:r>
            <a:endParaRPr lang="en-US" sz="2600" dirty="0">
              <a:latin typeface="BPreplay" panose="02000503000000020004" pitchFamily="50" charset="0"/>
            </a:endParaRPr>
          </a:p>
          <a:p>
            <a:pPr>
              <a:lnSpc>
                <a:spcPts val="3200"/>
              </a:lnSpc>
              <a:spcBef>
                <a:spcPts val="0"/>
              </a:spcBef>
              <a:spcAft>
                <a:spcPts val="1200"/>
              </a:spcAft>
              <a:buSzPct val="150000"/>
              <a:buFont typeface="Arial" panose="020B0604020202020204" pitchFamily="34" charset="0"/>
              <a:buChar char="•"/>
            </a:pPr>
            <a:r>
              <a:rPr lang="en-US" sz="2600" dirty="0" smtClean="0">
                <a:latin typeface="BPreplay" panose="02000503000000020004" pitchFamily="50" charset="0"/>
              </a:rPr>
              <a:t>Where do I style an anchor tag in CSS?</a:t>
            </a:r>
            <a:endParaRPr lang="en-US" sz="2600" dirty="0">
              <a:latin typeface="BPreplay" panose="02000503000000020004" pitchFamily="50"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00147"/>
            <a:ext cx="3633028" cy="6072053"/>
          </a:xfrm>
          <a:prstGeom prst="rect">
            <a:avLst/>
          </a:prstGeom>
        </p:spPr>
      </p:pic>
    </p:spTree>
    <p:extLst>
      <p:ext uri="{BB962C8B-B14F-4D97-AF65-F5344CB8AC3E}">
        <p14:creationId xmlns:p14="http://schemas.microsoft.com/office/powerpoint/2010/main" val="165761024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0" y="25772"/>
            <a:ext cx="12192000" cy="6857628"/>
            <a:chOff x="0" y="372"/>
            <a:chExt cx="12192000" cy="6857628"/>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t="12222"/>
            <a:stretch/>
          </p:blipFill>
          <p:spPr>
            <a:xfrm>
              <a:off x="0" y="372"/>
              <a:ext cx="12192000" cy="6629028"/>
            </a:xfrm>
            <a:prstGeom prst="rect">
              <a:avLst/>
            </a:prstGeom>
          </p:spPr>
        </p:pic>
        <p:sp>
          <p:nvSpPr>
            <p:cNvPr id="31" name="Rectangle 30"/>
            <p:cNvSpPr/>
            <p:nvPr/>
          </p:nvSpPr>
          <p:spPr>
            <a:xfrm>
              <a:off x="0" y="6172200"/>
              <a:ext cx="12192000" cy="685800"/>
            </a:xfrm>
            <a:prstGeom prst="rect">
              <a:avLst/>
            </a:prstGeom>
            <a:gradFill flip="none" rotWithShape="1">
              <a:gsLst>
                <a:gs pos="0">
                  <a:schemeClr val="accent1">
                    <a:lumMod val="75000"/>
                  </a:schemeClr>
                </a:gs>
                <a:gs pos="50000">
                  <a:srgbClr val="4578B5"/>
                </a:gs>
                <a:gs pos="100000">
                  <a:srgbClr val="749BCA"/>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4" name="Rectangle 23"/>
          <p:cNvSpPr/>
          <p:nvPr/>
        </p:nvSpPr>
        <p:spPr>
          <a:xfrm>
            <a:off x="0" y="3071509"/>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555436"/>
            <a:ext cx="6553200" cy="92554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52400" y="555436"/>
            <a:ext cx="10850888" cy="2108269"/>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The Fundamentals</a:t>
            </a:r>
          </a:p>
          <a:p>
            <a:pPr marL="0" indent="0" fontAlgn="base">
              <a:spcBef>
                <a:spcPts val="0"/>
              </a:spcBef>
              <a:spcAft>
                <a:spcPts val="1200"/>
              </a:spcAft>
              <a:buSzPct val="150000"/>
              <a:buNone/>
            </a:pPr>
            <a:r>
              <a:rPr lang="en-US" sz="2800" dirty="0">
                <a:latin typeface="BPreplay" panose="02000503000000020004" pitchFamily="50" charset="0"/>
              </a:rPr>
              <a:t>CSS is a language used to describe </a:t>
            </a:r>
            <a:endParaRPr lang="en-US" sz="2800" dirty="0" smtClean="0">
              <a:latin typeface="BPreplay" panose="02000503000000020004" pitchFamily="50" charset="0"/>
            </a:endParaRPr>
          </a:p>
          <a:p>
            <a:pPr marL="0" indent="0" fontAlgn="base">
              <a:spcBef>
                <a:spcPts val="0"/>
              </a:spcBef>
              <a:spcAft>
                <a:spcPts val="1200"/>
              </a:spcAft>
              <a:buSzPct val="150000"/>
              <a:buNone/>
            </a:pPr>
            <a:r>
              <a:rPr lang="en-US" sz="2800" dirty="0" smtClean="0">
                <a:latin typeface="BPreplay" panose="02000503000000020004" pitchFamily="50" charset="0"/>
              </a:rPr>
              <a:t>the appearance </a:t>
            </a:r>
            <a:r>
              <a:rPr lang="en-US" sz="2800" dirty="0">
                <a:latin typeface="BPreplay" panose="02000503000000020004" pitchFamily="50" charset="0"/>
              </a:rPr>
              <a:t>of an HTML DOC</a:t>
            </a:r>
            <a:endParaRPr lang="en-US" sz="2800" spc="-50" dirty="0" smtClean="0">
              <a:solidFill>
                <a:schemeClr val="bg1"/>
              </a:solidFill>
              <a:latin typeface="Arial Rounded MT Bold" panose="020F0704030504030204" pitchFamily="34" charset="0"/>
            </a:endParaRPr>
          </a:p>
        </p:txBody>
      </p:sp>
      <p:sp>
        <p:nvSpPr>
          <p:cNvPr id="27" name="TextBox 26"/>
          <p:cNvSpPr txBox="1"/>
          <p:nvPr/>
        </p:nvSpPr>
        <p:spPr>
          <a:xfrm>
            <a:off x="152400" y="2928068"/>
            <a:ext cx="10850888" cy="3439403"/>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fontAlgn="base">
              <a:spcBef>
                <a:spcPts val="0"/>
              </a:spcBef>
              <a:spcAft>
                <a:spcPts val="1200"/>
              </a:spcAft>
              <a:buSzPct val="150000"/>
              <a:buNone/>
            </a:pPr>
            <a:r>
              <a:rPr lang="en-US" sz="5500" spc="-50" dirty="0" smtClean="0">
                <a:solidFill>
                  <a:schemeClr val="bg1"/>
                </a:solidFill>
                <a:latin typeface="Arial Rounded MT Bold" panose="020F0704030504030204" pitchFamily="34" charset="0"/>
              </a:rPr>
              <a:t>Key Notes</a:t>
            </a:r>
            <a:endParaRPr lang="en-US" sz="5500" spc="-50" dirty="0">
              <a:solidFill>
                <a:schemeClr val="bg1"/>
              </a:solidFill>
              <a:latin typeface="Arial Rounded MT Bold" panose="020F0704030504030204" pitchFamily="34" charset="0"/>
            </a:endParaRPr>
          </a:p>
          <a:p>
            <a:pPr>
              <a:lnSpc>
                <a:spcPts val="3300"/>
              </a:lnSpc>
              <a:spcBef>
                <a:spcPts val="0"/>
              </a:spcBef>
              <a:spcAft>
                <a:spcPts val="600"/>
              </a:spcAft>
              <a:buSzPct val="150000"/>
              <a:buFont typeface="Arial" panose="020B0604020202020204" pitchFamily="34" charset="0"/>
              <a:buChar char="•"/>
            </a:pPr>
            <a:r>
              <a:rPr lang="en-US" sz="2600" dirty="0">
                <a:latin typeface="BPreplay" panose="02000503000000020004" pitchFamily="50" charset="0"/>
              </a:rPr>
              <a:t>CSS stands for Cascade Styling sheet</a:t>
            </a:r>
          </a:p>
          <a:p>
            <a:pPr>
              <a:lnSpc>
                <a:spcPts val="3300"/>
              </a:lnSpc>
              <a:spcBef>
                <a:spcPts val="0"/>
              </a:spcBef>
              <a:spcAft>
                <a:spcPts val="1200"/>
              </a:spcAft>
              <a:buSzPct val="150000"/>
              <a:buFont typeface="Arial" panose="020B0604020202020204" pitchFamily="34" charset="0"/>
              <a:buChar char="•"/>
            </a:pPr>
            <a:r>
              <a:rPr lang="en-US" sz="2600" dirty="0">
                <a:latin typeface="BPreplay" panose="02000503000000020004" pitchFamily="50" charset="0"/>
              </a:rPr>
              <a:t>A style sheet is a file that describes the look of an html doc using </a:t>
            </a:r>
            <a:r>
              <a:rPr lang="en-US" sz="2600" dirty="0" err="1">
                <a:latin typeface="BPreplay" panose="02000503000000020004" pitchFamily="50" charset="0"/>
              </a:rPr>
              <a:t>css</a:t>
            </a:r>
            <a:r>
              <a:rPr lang="en-US" sz="2600" dirty="0">
                <a:latin typeface="BPreplay" panose="02000503000000020004" pitchFamily="50" charset="0"/>
              </a:rPr>
              <a:t> rules</a:t>
            </a:r>
          </a:p>
          <a:p>
            <a:pPr>
              <a:lnSpc>
                <a:spcPts val="3300"/>
              </a:lnSpc>
              <a:spcBef>
                <a:spcPts val="0"/>
              </a:spcBef>
              <a:spcAft>
                <a:spcPts val="1200"/>
              </a:spcAft>
              <a:buSzPct val="150000"/>
              <a:buFont typeface="Arial" panose="020B0604020202020204" pitchFamily="34" charset="0"/>
              <a:buChar char="•"/>
            </a:pPr>
            <a:r>
              <a:rPr lang="en-US" sz="2600" dirty="0">
                <a:latin typeface="BPreplay" panose="02000503000000020004" pitchFamily="50" charset="0"/>
              </a:rPr>
              <a:t>It is called “Cascading” because the sheets can apply formatting when more than one style applies to an element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132507"/>
            <a:ext cx="3727276" cy="4298145"/>
          </a:xfrm>
          <a:prstGeom prst="rect">
            <a:avLst/>
          </a:prstGeom>
        </p:spPr>
      </p:pic>
    </p:spTree>
    <p:extLst>
      <p:ext uri="{BB962C8B-B14F-4D97-AF65-F5344CB8AC3E}">
        <p14:creationId xmlns:p14="http://schemas.microsoft.com/office/powerpoint/2010/main" val="391303593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2216"/>
            <a:stretch/>
          </p:blipFill>
          <p:spPr>
            <a:xfrm>
              <a:off x="762" y="0"/>
              <a:ext cx="12191238" cy="6629400"/>
            </a:xfrm>
            <a:prstGeom prst="rect">
              <a:avLst/>
            </a:prstGeom>
          </p:spPr>
        </p:pic>
        <p:sp>
          <p:nvSpPr>
            <p:cNvPr id="13" name="Rectangle 12"/>
            <p:cNvSpPr/>
            <p:nvPr/>
          </p:nvSpPr>
          <p:spPr>
            <a:xfrm>
              <a:off x="0" y="6172200"/>
              <a:ext cx="12192000" cy="685800"/>
            </a:xfrm>
            <a:prstGeom prst="rect">
              <a:avLst/>
            </a:prstGeom>
            <a:gradFill flip="none" rotWithShape="1">
              <a:gsLst>
                <a:gs pos="0">
                  <a:srgbClr val="FF781D"/>
                </a:gs>
                <a:gs pos="50000">
                  <a:srgbClr val="FF8837"/>
                </a:gs>
                <a:gs pos="100000">
                  <a:srgbClr val="FF9D5B"/>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7" name="Rectangle 6"/>
          <p:cNvSpPr/>
          <p:nvPr/>
        </p:nvSpPr>
        <p:spPr>
          <a:xfrm>
            <a:off x="6966792" y="101513"/>
            <a:ext cx="5225208" cy="1339366"/>
          </a:xfrm>
          <a:prstGeom prst="rect">
            <a:avLst/>
          </a:prstGeom>
          <a:solidFill>
            <a:srgbClr val="97B9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Box 7"/>
          <p:cNvSpPr txBox="1"/>
          <p:nvPr/>
        </p:nvSpPr>
        <p:spPr>
          <a:xfrm>
            <a:off x="7978461" y="362482"/>
            <a:ext cx="3124200" cy="817427"/>
          </a:xfrm>
          <a:prstGeom prst="rect">
            <a:avLst/>
          </a:prstGeom>
        </p:spPr>
        <p:txBody>
          <a:bodyPr vert="horz" lIns="91440" tIns="45720" rIns="91440" bIns="45720" rtlCol="0" anchor="ctr">
            <a:noAutofit/>
          </a:bodyPr>
          <a:lstStyle>
            <a:lvl1pPr>
              <a:spcBef>
                <a:spcPct val="20000"/>
              </a:spcBef>
              <a:buFont typeface="Arial" pitchFamily="34" charset="0"/>
              <a:buNone/>
              <a:defRPr sz="6500" b="1" spc="-50">
                <a:solidFill>
                  <a:srgbClr val="C00000"/>
                </a:solidFill>
                <a:latin typeface="Arial Rounded MT Bold" panose="020F0704030504030204" pitchFamily="34" charset="0"/>
              </a:defRPr>
            </a:lvl1pPr>
          </a:lstStyle>
          <a:p>
            <a:pPr algn="ctr"/>
            <a:r>
              <a:rPr lang="en-US" sz="7200" dirty="0" smtClean="0">
                <a:solidFill>
                  <a:schemeClr val="bg1"/>
                </a:solidFill>
              </a:rPr>
              <a:t>Tips</a:t>
            </a:r>
            <a:endParaRPr lang="en-US" sz="7200" dirty="0">
              <a:solidFill>
                <a:schemeClr val="bg1"/>
              </a:solidFill>
            </a:endParaRPr>
          </a:p>
        </p:txBody>
      </p:sp>
      <p:sp>
        <p:nvSpPr>
          <p:cNvPr id="10" name="TextBox 9"/>
          <p:cNvSpPr txBox="1"/>
          <p:nvPr/>
        </p:nvSpPr>
        <p:spPr>
          <a:xfrm>
            <a:off x="-201231" y="967807"/>
            <a:ext cx="7168023" cy="5123518"/>
          </a:xfrm>
          <a:prstGeom prst="rect">
            <a:avLst/>
          </a:prstGeom>
        </p:spPr>
        <p:txBody>
          <a:bodyPr vert="horz" wrap="square" lIns="91440" tIns="45720" rIns="91440" bIns="45720" rtlCol="0">
            <a:spAutoFit/>
          </a:bodyPr>
          <a:lstStyle>
            <a:lvl1pPr marL="342900" indent="-342900">
              <a:spcBef>
                <a:spcPct val="20000"/>
              </a:spcBef>
              <a:spcAft>
                <a:spcPts val="300"/>
              </a:spcAft>
              <a:buFont typeface="Wingdings" pitchFamily="2" charset="2"/>
              <a:buChar char="§"/>
              <a:defRPr sz="3000">
                <a:solidFill>
                  <a:srgbClr val="001A6C"/>
                </a:solidFill>
                <a:latin typeface="Comic Sans MS" panose="030F0702030302020204" pitchFamily="66"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nSpc>
                <a:spcPts val="3300"/>
              </a:lnSpc>
              <a:spcBef>
                <a:spcPts val="0"/>
              </a:spcBef>
              <a:spcAft>
                <a:spcPts val="600"/>
              </a:spcAft>
              <a:buSzPct val="150000"/>
              <a:buFont typeface="Arial" panose="020B0604020202020204" pitchFamily="34" charset="0"/>
              <a:buChar char="•"/>
            </a:pPr>
            <a:r>
              <a:rPr lang="en-US" sz="1800" dirty="0" smtClean="0">
                <a:latin typeface="BPreplay" panose="02000503000000020004" charset="0"/>
              </a:rPr>
              <a:t>How </a:t>
            </a:r>
            <a:r>
              <a:rPr lang="en-US" sz="1800" dirty="0">
                <a:latin typeface="BPreplay" panose="02000503000000020004" charset="0"/>
              </a:rPr>
              <a:t>do we style a web application? There is still a method of going from element to element and styling each in place. Easy, isn't it? Don't do it! Besides that you repeat yourself again and again you will end up with a viscous architecture resisting to any change. Instead you ought to look for repeating patterns in the PSDs and extract reusable components such as </a:t>
            </a:r>
            <a:r>
              <a:rPr lang="en-US" sz="1800" dirty="0" err="1">
                <a:latin typeface="BPreplay" panose="02000503000000020004" charset="0"/>
              </a:rPr>
              <a:t>navbar</a:t>
            </a:r>
            <a:r>
              <a:rPr lang="en-US" sz="1800" dirty="0">
                <a:latin typeface="BPreplay" panose="02000503000000020004" charset="0"/>
              </a:rPr>
              <a:t>, breadcrumbs, dropdowns, thumbnail, panel. Components are supposed to be small and independent. Let's say we have a number of button-like controls across the application. So we create an abstract component identified by class name </a:t>
            </a:r>
            <a:r>
              <a:rPr lang="en-US" sz="1800" b="1" i="1" dirty="0">
                <a:latin typeface="BPreplay" panose="02000503000000020004" charset="0"/>
              </a:rPr>
              <a:t>.</a:t>
            </a:r>
            <a:r>
              <a:rPr lang="en-US" sz="1800" b="1" i="1" dirty="0" err="1">
                <a:latin typeface="BPreplay" panose="02000503000000020004" charset="0"/>
              </a:rPr>
              <a:t>btn</a:t>
            </a:r>
            <a:r>
              <a:rPr lang="en-US" sz="1800" dirty="0">
                <a:latin typeface="BPreplay" panose="02000503000000020004" charset="0"/>
              </a:rPr>
              <a:t>. The corresponding rule-set describes look &amp; feel applicable to any button in </a:t>
            </a:r>
            <a:r>
              <a:rPr lang="en-US" sz="1800" dirty="0" smtClean="0">
                <a:latin typeface="BPreplay" panose="02000503000000020004" charset="0"/>
              </a:rPr>
              <a:t>the application</a:t>
            </a:r>
            <a:endParaRPr lang="en-US" sz="1800" dirty="0" smtClean="0">
              <a:latin typeface="BPreplay" panose="02000503000000020004" pitchFamily="50"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9122" y="1260783"/>
            <a:ext cx="3670841" cy="4953777"/>
          </a:xfrm>
          <a:prstGeom prst="rect">
            <a:avLst/>
          </a:prstGeom>
        </p:spPr>
      </p:pic>
    </p:spTree>
    <p:extLst>
      <p:ext uri="{BB962C8B-B14F-4D97-AF65-F5344CB8AC3E}">
        <p14:creationId xmlns:p14="http://schemas.microsoft.com/office/powerpoint/2010/main" val="37489906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0" y="0"/>
            <a:ext cx="12192000" cy="6858000"/>
            <a:chOff x="0" y="0"/>
            <a:chExt cx="12192000" cy="685800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t="11105"/>
            <a:stretch/>
          </p:blipFill>
          <p:spPr>
            <a:xfrm>
              <a:off x="761" y="0"/>
              <a:ext cx="12191239" cy="6629400"/>
            </a:xfrm>
            <a:prstGeom prst="rect">
              <a:avLst/>
            </a:prstGeom>
          </p:spPr>
        </p:pic>
        <p:sp>
          <p:nvSpPr>
            <p:cNvPr id="25" name="Rectangle 24"/>
            <p:cNvSpPr/>
            <p:nvPr/>
          </p:nvSpPr>
          <p:spPr>
            <a:xfrm>
              <a:off x="0" y="6172200"/>
              <a:ext cx="12192000" cy="685800"/>
            </a:xfrm>
            <a:prstGeom prst="rect">
              <a:avLst/>
            </a:prstGeom>
            <a:gradFill flip="none" rotWithShape="1">
              <a:gsLst>
                <a:gs pos="0">
                  <a:schemeClr val="accent3">
                    <a:lumMod val="75000"/>
                  </a:schemeClr>
                </a:gs>
                <a:gs pos="50000">
                  <a:srgbClr val="97B953"/>
                </a:gs>
                <a:gs pos="100000">
                  <a:srgbClr val="BDD292"/>
                </a:gs>
              </a:gsLst>
              <a:lin ang="162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b="241"/>
            <a:stretch/>
          </p:blipFill>
          <p:spPr>
            <a:xfrm>
              <a:off x="10686315" y="6291549"/>
              <a:ext cx="1277085" cy="435602"/>
            </a:xfrm>
            <a:prstGeom prst="rect">
              <a:avLst/>
            </a:prstGeom>
          </p:spPr>
        </p:pic>
      </p:grpSp>
      <p:sp>
        <p:nvSpPr>
          <p:cNvPr id="22" name="Rectangle 21"/>
          <p:cNvSpPr/>
          <p:nvPr/>
        </p:nvSpPr>
        <p:spPr>
          <a:xfrm>
            <a:off x="838200" y="457200"/>
            <a:ext cx="10439400" cy="525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2F5597"/>
                </a:solidFill>
                <a:latin typeface="BPreplay" panose="02000503000000020004" pitchFamily="50" charset="0"/>
              </a:rPr>
              <a:t>You </a:t>
            </a:r>
            <a:r>
              <a:rPr lang="en-US" dirty="0">
                <a:solidFill>
                  <a:srgbClr val="2F5597"/>
                </a:solidFill>
                <a:latin typeface="BPreplay" panose="02000503000000020004" pitchFamily="50" charset="0"/>
              </a:rPr>
              <a:t>can also mix </a:t>
            </a:r>
            <a:r>
              <a:rPr lang="en-US" dirty="0" err="1" smtClean="0">
                <a:solidFill>
                  <a:srgbClr val="2F5597"/>
                </a:solidFill>
                <a:latin typeface="BPreplay" panose="02000503000000020004" pitchFamily="50" charset="0"/>
              </a:rPr>
              <a:t>clipar</a:t>
            </a:r>
            <a:r>
              <a:rPr lang="en-US" dirty="0" smtClean="0">
                <a:solidFill>
                  <a:srgbClr val="2F5597"/>
                </a:solidFill>
                <a:latin typeface="BPreplay" panose="02000503000000020004" pitchFamily="50" charset="0"/>
              </a:rPr>
              <a:t> </a:t>
            </a:r>
            <a:r>
              <a:rPr lang="en-US" dirty="0">
                <a:solidFill>
                  <a:srgbClr val="2F5597"/>
                </a:solidFill>
                <a:latin typeface="BPreplay" panose="02000503000000020004" pitchFamily="50" charset="0"/>
              </a:rPr>
              <a:t>with text.</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200" y="609599"/>
            <a:ext cx="8763000" cy="4953001"/>
          </a:xfrm>
          <a:prstGeom prst="rect">
            <a:avLst/>
          </a:prstGeom>
        </p:spPr>
      </p:pic>
    </p:spTree>
    <p:extLst>
      <p:ext uri="{BB962C8B-B14F-4D97-AF65-F5344CB8AC3E}">
        <p14:creationId xmlns:p14="http://schemas.microsoft.com/office/powerpoint/2010/main" val="1221536147"/>
      </p:ext>
    </p:extLst>
  </p:cSld>
  <p:clrMapOvr>
    <a:masterClrMapping/>
  </p:clrMapOvr>
  <p:transition spd="slow">
    <p:pull/>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8|1.2"/>
</p:tagLst>
</file>

<file path=ppt/tags/tag2.xml><?xml version="1.0" encoding="utf-8"?>
<p:tagLst xmlns:a="http://schemas.openxmlformats.org/drawingml/2006/main" xmlns:r="http://schemas.openxmlformats.org/officeDocument/2006/relationships" xmlns:p="http://schemas.openxmlformats.org/presentationml/2006/main">
  <p:tag name="TIMING" val="|5.8|1.2"/>
</p:tagLst>
</file>

<file path=ppt/tags/tag3.xml><?xml version="1.0" encoding="utf-8"?>
<p:tagLst xmlns:a="http://schemas.openxmlformats.org/drawingml/2006/main" xmlns:r="http://schemas.openxmlformats.org/officeDocument/2006/relationships" xmlns:p="http://schemas.openxmlformats.org/presentationml/2006/main">
  <p:tag name="TIMING" val="|5.8|1.2"/>
</p:tagLst>
</file>

<file path=ppt/tags/tag4.xml><?xml version="1.0" encoding="utf-8"?>
<p:tagLst xmlns:a="http://schemas.openxmlformats.org/drawingml/2006/main" xmlns:r="http://schemas.openxmlformats.org/officeDocument/2006/relationships" xmlns:p="http://schemas.openxmlformats.org/presentationml/2006/main">
  <p:tag name="TIMING" val="|5.8|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BA9A0547906941B42188BAD96573A5" ma:contentTypeVersion="2" ma:contentTypeDescription="Create a new document." ma:contentTypeScope="" ma:versionID="81b78cb739f493ce8e4603cbbe751e65">
  <xsd:schema xmlns:xsd="http://www.w3.org/2001/XMLSchema" xmlns:xs="http://www.w3.org/2001/XMLSchema" xmlns:p="http://schemas.microsoft.com/office/2006/metadata/properties" xmlns:ns2="af75d198-6fd2-4d29-9eee-a86e39edfbc6" targetNamespace="http://schemas.microsoft.com/office/2006/metadata/properties" ma:root="true" ma:fieldsID="c10326333ef16eb882986b1b32bbffa3" ns2:_="">
    <xsd:import namespace="af75d198-6fd2-4d29-9eee-a86e39edfbc6"/>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75d198-6fd2-4d29-9eee-a86e39edfbc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af75d198-6fd2-4d29-9eee-a86e39edfbc6">
      <UserInfo>
        <DisplayName>Nickee Taylor</DisplayName>
        <AccountId>290</AccountId>
        <AccountType/>
      </UserInfo>
      <UserInfo>
        <DisplayName>Brittany Perez</DisplayName>
        <AccountId>443</AccountId>
        <AccountType/>
      </UserInfo>
      <UserInfo>
        <DisplayName>LaVon Towns</DisplayName>
        <AccountId>396</AccountId>
        <AccountType/>
      </UserInfo>
    </SharedWithUsers>
  </documentManagement>
</p:properties>
</file>

<file path=customXml/itemProps1.xml><?xml version="1.0" encoding="utf-8"?>
<ds:datastoreItem xmlns:ds="http://schemas.openxmlformats.org/officeDocument/2006/customXml" ds:itemID="{A62491E1-C6BF-4EEF-8309-035620F0E8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75d198-6fd2-4d29-9eee-a86e39edfb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4095E3-A1AC-4843-9422-F6F11EABCB45}">
  <ds:schemaRefs>
    <ds:schemaRef ds:uri="http://schemas.microsoft.com/sharepoint/v3/contenttype/forms"/>
  </ds:schemaRefs>
</ds:datastoreItem>
</file>

<file path=customXml/itemProps3.xml><?xml version="1.0" encoding="utf-8"?>
<ds:datastoreItem xmlns:ds="http://schemas.openxmlformats.org/officeDocument/2006/customXml" ds:itemID="{792126A9-0602-400D-B85A-7724FD992954}">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af75d198-6fd2-4d29-9eee-a86e39edfbc6"/>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16723</TotalTime>
  <Words>2148</Words>
  <Application>Microsoft Office PowerPoint</Application>
  <PresentationFormat>Widescreen</PresentationFormat>
  <Paragraphs>276</Paragraphs>
  <Slides>40</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Wingdings</vt:lpstr>
      <vt:lpstr>Calibri</vt:lpstr>
      <vt:lpstr>BPreplay</vt:lpstr>
      <vt:lpstr>Arial Rounded MT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cholland</dc:creator>
  <cp:lastModifiedBy>Student</cp:lastModifiedBy>
  <cp:revision>633</cp:revision>
  <dcterms:created xsi:type="dcterms:W3CDTF">2014-12-02T20:38:46Z</dcterms:created>
  <dcterms:modified xsi:type="dcterms:W3CDTF">2016-06-29T00:09:32Z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0x0101008DBA9A0547906941B42188BAD96573A5</vt:lpwstr>
  </property>
</Properties>
</file>